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18"/>
  </p:notesMasterIdLst>
  <p:sldIdLst>
    <p:sldId id="256" r:id="rId2"/>
    <p:sldId id="274" r:id="rId3"/>
    <p:sldId id="279" r:id="rId4"/>
    <p:sldId id="280" r:id="rId5"/>
    <p:sldId id="281" r:id="rId6"/>
    <p:sldId id="283" r:id="rId7"/>
    <p:sldId id="327" r:id="rId8"/>
    <p:sldId id="338" r:id="rId9"/>
    <p:sldId id="329" r:id="rId10"/>
    <p:sldId id="330" r:id="rId11"/>
    <p:sldId id="334" r:id="rId12"/>
    <p:sldId id="331" r:id="rId13"/>
    <p:sldId id="335" r:id="rId14"/>
    <p:sldId id="332" r:id="rId15"/>
    <p:sldId id="339" r:id="rId16"/>
    <p:sldId id="3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686"/>
    <a:srgbClr val="D87273"/>
    <a:srgbClr val="1EBE9B"/>
    <a:srgbClr val="9FDECE"/>
    <a:srgbClr val="8F99BB"/>
    <a:srgbClr val="924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4"/>
    <p:restoredTop sz="94575"/>
  </p:normalViewPr>
  <p:slideViewPr>
    <p:cSldViewPr snapToGrid="0">
      <p:cViewPr varScale="1">
        <p:scale>
          <a:sx n="103" d="100"/>
          <a:sy n="103" d="100"/>
        </p:scale>
        <p:origin x="1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E202F-BFC5-E648-820D-440D6CEAB01A}" type="datetimeFigureOut">
              <a:rPr lang="en-US" smtClean="0"/>
              <a:t>2/24/26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78181-28D6-C146-A46E-F5F068BDF07A}" type="slidenum">
              <a:rPr lang="en-US" smtClean="0"/>
              <a:t>‹#›</a:t>
            </a:fld>
            <a:endParaRPr lang="en-US"/>
          </a:p>
        </p:txBody>
      </p:sp>
    </p:spTree>
    <p:extLst>
      <p:ext uri="{BB962C8B-B14F-4D97-AF65-F5344CB8AC3E}">
        <p14:creationId xmlns:p14="http://schemas.microsoft.com/office/powerpoint/2010/main" val="184660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78181-28D6-C146-A46E-F5F068BDF07A}" type="slidenum">
              <a:rPr lang="en-US" smtClean="0"/>
              <a:t>1</a:t>
            </a:fld>
            <a:endParaRPr lang="en-US"/>
          </a:p>
        </p:txBody>
      </p:sp>
    </p:spTree>
    <p:extLst>
      <p:ext uri="{BB962C8B-B14F-4D97-AF65-F5344CB8AC3E}">
        <p14:creationId xmlns:p14="http://schemas.microsoft.com/office/powerpoint/2010/main" val="2459057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78181-28D6-C146-A46E-F5F068BDF07A}" type="slidenum">
              <a:rPr lang="en-US" smtClean="0"/>
              <a:t>11</a:t>
            </a:fld>
            <a:endParaRPr lang="en-US"/>
          </a:p>
        </p:txBody>
      </p:sp>
    </p:spTree>
    <p:extLst>
      <p:ext uri="{BB962C8B-B14F-4D97-AF65-F5344CB8AC3E}">
        <p14:creationId xmlns:p14="http://schemas.microsoft.com/office/powerpoint/2010/main" val="28018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mdogucu.github.io</a:t>
            </a:r>
            <a:r>
              <a:rPr lang="en-US" dirty="0"/>
              <a:t>/proportion/</a:t>
            </a:r>
            <a:r>
              <a:rPr lang="en-US"/>
              <a:t>app.R</a:t>
            </a:r>
          </a:p>
        </p:txBody>
      </p:sp>
      <p:sp>
        <p:nvSpPr>
          <p:cNvPr id="4" name="Slide Number Placeholder 3"/>
          <p:cNvSpPr>
            <a:spLocks noGrp="1"/>
          </p:cNvSpPr>
          <p:nvPr>
            <p:ph type="sldNum" sz="quarter" idx="5"/>
          </p:nvPr>
        </p:nvSpPr>
        <p:spPr/>
        <p:txBody>
          <a:bodyPr/>
          <a:lstStyle/>
          <a:p>
            <a:fld id="{BC778181-28D6-C146-A46E-F5F068BDF07A}" type="slidenum">
              <a:rPr lang="en-US" smtClean="0"/>
              <a:t>13</a:t>
            </a:fld>
            <a:endParaRPr lang="en-US"/>
          </a:p>
        </p:txBody>
      </p:sp>
    </p:spTree>
    <p:extLst>
      <p:ext uri="{BB962C8B-B14F-4D97-AF65-F5344CB8AC3E}">
        <p14:creationId xmlns:p14="http://schemas.microsoft.com/office/powerpoint/2010/main" val="402014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C478A712-097A-6D43-B315-8924DD57D0C7}" type="datetime1">
              <a:rPr lang="en-US" smtClean="0"/>
              <a:t>2/24/26</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80547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891983F-D7EE-BC41-B5AB-2CC0844B8458}" type="datetime1">
              <a:rPr lang="en-US" smtClean="0"/>
              <a:t>2/24/26</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1263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2F74E149-19AF-F047-B6F0-BD73766DA04C}" type="datetime1">
              <a:rPr lang="en-US" smtClean="0"/>
              <a:t>2/24/26</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7594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CEBA15C9-B845-9E4B-B99E-CDF3B1D3B4F9}" type="datetime1">
              <a:rPr lang="en-US" smtClean="0"/>
              <a:t>2/24/26</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2738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620B831F-2A12-4945-82C3-92B222ECB3C0}" type="datetime1">
              <a:rPr lang="en-US" smtClean="0"/>
              <a:t>2/24/26</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95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33EDD3CE-4E2D-734D-BA21-6316812BCD56}" type="datetime1">
              <a:rPr lang="en-US" smtClean="0"/>
              <a:t>2/24/26</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6003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904F2848-84D3-7047-ABC7-DA2F2E8307CB}" type="datetime1">
              <a:rPr lang="en-US" smtClean="0"/>
              <a:t>2/24/26</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6310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EB1258CF-18BC-1A4A-97B7-92C7554FA6D0}" type="datetime1">
              <a:rPr lang="en-US" smtClean="0"/>
              <a:t>2/24/26</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12565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28D91468-1E17-D244-B73C-7EAB3BA16287}" type="datetime1">
              <a:rPr lang="en-US" smtClean="0"/>
              <a:t>2/24/26</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10892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C1C85201-1809-2D46-A908-18903CE7C511}" type="datetime1">
              <a:rPr lang="en-US" smtClean="0"/>
              <a:t>2/24/26</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2348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C2B30F9A-B7FD-0443-B3FD-E631DF0F8F0E}" type="datetime1">
              <a:rPr lang="en-US" smtClean="0"/>
              <a:t>2/24/26</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73234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3DCB77D5-F3F3-D241-8CEF-9C41873E80CD}" type="datetime1">
              <a:rPr lang="en-US" smtClean="0"/>
              <a:t>2/24/26</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973281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hf hdr="0" ft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dogucu.shinyapps.io/propor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ure.com/articles/nature06288"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4n_Qh4Gg9Q?feature=oembed" TargetMode="External"/><Relationship Id="rId4" Type="http://schemas.openxmlformats.org/officeDocument/2006/relationships/hyperlink" Target="https://campuspress.yale.edu/infantlab/med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xcxDMEHlHY?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NsWICFLt_-g?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3F2F2BF-93C2-554F-D807-1897E0E49156}"/>
              </a:ext>
            </a:extLst>
          </p:cNvPr>
          <p:cNvSpPr>
            <a:spLocks noGrp="1"/>
          </p:cNvSpPr>
          <p:nvPr>
            <p:ph type="ctrTitle"/>
          </p:nvPr>
        </p:nvSpPr>
        <p:spPr>
          <a:xfrm>
            <a:off x="684225" y="746840"/>
            <a:ext cx="5402454" cy="2510445"/>
          </a:xfrm>
        </p:spPr>
        <p:txBody>
          <a:bodyPr>
            <a:noAutofit/>
          </a:bodyPr>
          <a:lstStyle/>
          <a:p>
            <a:r>
              <a:rPr lang="en-US" sz="3500" dirty="0"/>
              <a:t>Statistical Inference Activity</a:t>
            </a:r>
          </a:p>
        </p:txBody>
      </p:sp>
      <p:sp>
        <p:nvSpPr>
          <p:cNvPr id="44" name="Right Triangle 43">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Pink and blue clouds">
            <a:extLst>
              <a:ext uri="{FF2B5EF4-FFF2-40B4-BE49-F238E27FC236}">
                <a16:creationId xmlns:a16="http://schemas.microsoft.com/office/drawing/2014/main" id="{51B393C1-47ED-0180-89F5-14DBC59DA178}"/>
              </a:ext>
            </a:extLst>
          </p:cNvPr>
          <p:cNvPicPr>
            <a:picLocks noChangeAspect="1"/>
          </p:cNvPicPr>
          <p:nvPr/>
        </p:nvPicPr>
        <p:blipFill>
          <a:blip r:embed="rId3"/>
          <a:srcRect l="21561" r="19983" b="2"/>
          <a:stretch>
            <a:fill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pic>
        <p:nvPicPr>
          <p:cNvPr id="8" name="Graphic 7" descr="Voice outline">
            <a:extLst>
              <a:ext uri="{FF2B5EF4-FFF2-40B4-BE49-F238E27FC236}">
                <a16:creationId xmlns:a16="http://schemas.microsoft.com/office/drawing/2014/main" id="{84ACAC2D-3AD9-8870-242C-B5F23C5E6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533" y="3660654"/>
            <a:ext cx="457148" cy="457148"/>
          </a:xfrm>
          <a:prstGeom prst="rect">
            <a:avLst/>
          </a:prstGeom>
        </p:spPr>
      </p:pic>
    </p:spTree>
    <p:extLst>
      <p:ext uri="{BB962C8B-B14F-4D97-AF65-F5344CB8AC3E}">
        <p14:creationId xmlns:p14="http://schemas.microsoft.com/office/powerpoint/2010/main" val="2860074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F686-2006-203F-8BDE-5919B4EE26E7}"/>
              </a:ext>
            </a:extLst>
          </p:cNvPr>
          <p:cNvSpPr>
            <a:spLocks noGrp="1"/>
          </p:cNvSpPr>
          <p:nvPr>
            <p:ph type="title"/>
          </p:nvPr>
        </p:nvSpPr>
        <p:spPr>
          <a:xfrm>
            <a:off x="691079" y="232201"/>
            <a:ext cx="10325000" cy="1442463"/>
          </a:xfrm>
        </p:spPr>
        <p:txBody>
          <a:bodyPr/>
          <a:lstStyle/>
          <a:p>
            <a:r>
              <a:rPr lang="en-US" dirty="0"/>
              <a:t>Let’s assume that babies are making a random choice</a:t>
            </a:r>
          </a:p>
        </p:txBody>
      </p:sp>
      <p:sp>
        <p:nvSpPr>
          <p:cNvPr id="3" name="Content Placeholder 2">
            <a:extLst>
              <a:ext uri="{FF2B5EF4-FFF2-40B4-BE49-F238E27FC236}">
                <a16:creationId xmlns:a16="http://schemas.microsoft.com/office/drawing/2014/main" id="{E6D585EA-DF89-F233-EB91-A60980C8A7A2}"/>
              </a:ext>
            </a:extLst>
          </p:cNvPr>
          <p:cNvSpPr>
            <a:spLocks noGrp="1"/>
          </p:cNvSpPr>
          <p:nvPr>
            <p:ph idx="1"/>
          </p:nvPr>
        </p:nvSpPr>
        <p:spPr>
          <a:xfrm>
            <a:off x="691079" y="1864643"/>
            <a:ext cx="10325000" cy="3564436"/>
          </a:xfrm>
        </p:spPr>
        <p:txBody>
          <a:bodyPr>
            <a:noAutofit/>
          </a:bodyPr>
          <a:lstStyle/>
          <a:p>
            <a:r>
              <a:rPr lang="en-US" sz="3000" dirty="0"/>
              <a:t>Out of 16 babies, how many babies would you expect to choose the helper shape?</a:t>
            </a:r>
          </a:p>
          <a:p>
            <a:r>
              <a:rPr lang="en-US" sz="3000" dirty="0"/>
              <a:t>Could this number be 7? In other words, if babies were making random choices, would you be surprised to see 7 babies choose the helper shape?</a:t>
            </a:r>
          </a:p>
          <a:p>
            <a:r>
              <a:rPr lang="en-US" sz="3000" dirty="0"/>
              <a:t>Could this number be 11? </a:t>
            </a:r>
          </a:p>
          <a:p>
            <a:r>
              <a:rPr lang="en-US" sz="3000" dirty="0"/>
              <a:t>Could this number be 3? </a:t>
            </a:r>
          </a:p>
          <a:p>
            <a:r>
              <a:rPr lang="en-US" sz="3000" dirty="0"/>
              <a:t>Could this number be 14? </a:t>
            </a:r>
          </a:p>
          <a:p>
            <a:endParaRPr lang="en-US" sz="3000" dirty="0"/>
          </a:p>
          <a:p>
            <a:endParaRPr lang="en-US" sz="3000" dirty="0"/>
          </a:p>
          <a:p>
            <a:endParaRPr lang="en-US" sz="3000" dirty="0"/>
          </a:p>
        </p:txBody>
      </p:sp>
      <p:sp>
        <p:nvSpPr>
          <p:cNvPr id="4" name="Slide Number Placeholder 3">
            <a:extLst>
              <a:ext uri="{FF2B5EF4-FFF2-40B4-BE49-F238E27FC236}">
                <a16:creationId xmlns:a16="http://schemas.microsoft.com/office/drawing/2014/main" id="{285D611A-C2DC-1655-4C97-1C20464911D8}"/>
              </a:ext>
            </a:extLst>
          </p:cNvPr>
          <p:cNvSpPr>
            <a:spLocks noGrp="1"/>
          </p:cNvSpPr>
          <p:nvPr>
            <p:ph type="sldNum" sz="quarter" idx="12"/>
          </p:nvPr>
        </p:nvSpPr>
        <p:spPr/>
        <p:txBody>
          <a:bodyPr/>
          <a:lstStyle/>
          <a:p>
            <a:fld id="{BE15108C-154A-4A5A-9C05-91A49A422BA7}" type="slidenum">
              <a:rPr lang="en-US" smtClean="0"/>
              <a:t>10</a:t>
            </a:fld>
            <a:endParaRPr lang="en-US"/>
          </a:p>
        </p:txBody>
      </p:sp>
    </p:spTree>
    <p:extLst>
      <p:ext uri="{BB962C8B-B14F-4D97-AF65-F5344CB8AC3E}">
        <p14:creationId xmlns:p14="http://schemas.microsoft.com/office/powerpoint/2010/main" val="8019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B1A7-5AE4-ED69-082C-A16EC7B288A3}"/>
              </a:ext>
            </a:extLst>
          </p:cNvPr>
          <p:cNvSpPr>
            <a:spLocks noGrp="1"/>
          </p:cNvSpPr>
          <p:nvPr>
            <p:ph type="title"/>
          </p:nvPr>
        </p:nvSpPr>
        <p:spPr/>
        <p:txBody>
          <a:bodyPr/>
          <a:lstStyle/>
          <a:p>
            <a:r>
              <a:rPr lang="en-US" dirty="0"/>
              <a:t>Let’s assume that babies are making a random choice</a:t>
            </a:r>
          </a:p>
        </p:txBody>
      </p:sp>
      <p:sp>
        <p:nvSpPr>
          <p:cNvPr id="3" name="Content Placeholder 2">
            <a:extLst>
              <a:ext uri="{FF2B5EF4-FFF2-40B4-BE49-F238E27FC236}">
                <a16:creationId xmlns:a16="http://schemas.microsoft.com/office/drawing/2014/main" id="{BA7904F0-1D50-9C8B-ABEB-9C887F5994ED}"/>
              </a:ext>
            </a:extLst>
          </p:cNvPr>
          <p:cNvSpPr>
            <a:spLocks noGrp="1"/>
          </p:cNvSpPr>
          <p:nvPr>
            <p:ph idx="1"/>
          </p:nvPr>
        </p:nvSpPr>
        <p:spPr>
          <a:xfrm>
            <a:off x="691079" y="2340131"/>
            <a:ext cx="10325000" cy="2101240"/>
          </a:xfrm>
        </p:spPr>
        <p:txBody>
          <a:bodyPr>
            <a:normAutofit/>
          </a:bodyPr>
          <a:lstStyle/>
          <a:p>
            <a:r>
              <a:rPr lang="en-US" sz="3500" dirty="0"/>
              <a:t>What is your surprise threshold? Below and above which number would you start getting surprised?</a:t>
            </a:r>
          </a:p>
          <a:p>
            <a:pPr marL="0" indent="0">
              <a:buNone/>
            </a:pPr>
            <a:endParaRPr lang="en-US" sz="3500" dirty="0"/>
          </a:p>
        </p:txBody>
      </p:sp>
      <p:sp>
        <p:nvSpPr>
          <p:cNvPr id="4" name="Slide Number Placeholder 3">
            <a:extLst>
              <a:ext uri="{FF2B5EF4-FFF2-40B4-BE49-F238E27FC236}">
                <a16:creationId xmlns:a16="http://schemas.microsoft.com/office/drawing/2014/main" id="{5CF5C9E8-C42A-3AD7-5A8B-24C81C0E9DFE}"/>
              </a:ext>
            </a:extLst>
          </p:cNvPr>
          <p:cNvSpPr>
            <a:spLocks noGrp="1"/>
          </p:cNvSpPr>
          <p:nvPr>
            <p:ph type="sldNum" sz="quarter" idx="12"/>
          </p:nvPr>
        </p:nvSpPr>
        <p:spPr/>
        <p:txBody>
          <a:bodyPr/>
          <a:lstStyle/>
          <a:p>
            <a:fld id="{BE15108C-154A-4A5A-9C05-91A49A422BA7}" type="slidenum">
              <a:rPr lang="en-US" smtClean="0"/>
              <a:t>11</a:t>
            </a:fld>
            <a:endParaRPr lang="en-US"/>
          </a:p>
        </p:txBody>
      </p:sp>
      <p:grpSp>
        <p:nvGrpSpPr>
          <p:cNvPr id="46" name="Group 45">
            <a:extLst>
              <a:ext uri="{FF2B5EF4-FFF2-40B4-BE49-F238E27FC236}">
                <a16:creationId xmlns:a16="http://schemas.microsoft.com/office/drawing/2014/main" id="{FA845CA1-37D7-E6EC-CD3D-1BD4C868F7E9}"/>
              </a:ext>
            </a:extLst>
          </p:cNvPr>
          <p:cNvGrpSpPr/>
          <p:nvPr/>
        </p:nvGrpSpPr>
        <p:grpSpPr>
          <a:xfrm>
            <a:off x="935828" y="4800600"/>
            <a:ext cx="9151178" cy="917972"/>
            <a:chOff x="935828" y="4800600"/>
            <a:chExt cx="9151178" cy="917972"/>
          </a:xfrm>
        </p:grpSpPr>
        <p:cxnSp>
          <p:nvCxnSpPr>
            <p:cNvPr id="7" name="Straight Connector 6">
              <a:extLst>
                <a:ext uri="{FF2B5EF4-FFF2-40B4-BE49-F238E27FC236}">
                  <a16:creationId xmlns:a16="http://schemas.microsoft.com/office/drawing/2014/main" id="{BC2988D8-868D-BC2C-01B1-422C98BF19F6}"/>
                </a:ext>
              </a:extLst>
            </p:cNvPr>
            <p:cNvCxnSpPr>
              <a:cxnSpLocks/>
            </p:cNvCxnSpPr>
            <p:nvPr/>
          </p:nvCxnSpPr>
          <p:spPr>
            <a:xfrm>
              <a:off x="1097280" y="5029200"/>
              <a:ext cx="877824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B57DD1-4A15-3D0F-811F-050D82A9A912}"/>
                </a:ext>
              </a:extLst>
            </p:cNvPr>
            <p:cNvCxnSpPr>
              <a:cxnSpLocks/>
            </p:cNvCxnSpPr>
            <p:nvPr/>
          </p:nvCxnSpPr>
          <p:spPr>
            <a:xfrm>
              <a:off x="1097280" y="48006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CE8626E-122C-A038-DBC0-F969663505A9}"/>
                </a:ext>
              </a:extLst>
            </p:cNvPr>
            <p:cNvSpPr txBox="1"/>
            <p:nvPr/>
          </p:nvSpPr>
          <p:spPr>
            <a:xfrm>
              <a:off x="935828" y="5346474"/>
              <a:ext cx="314323" cy="369332"/>
            </a:xfrm>
            <a:prstGeom prst="rect">
              <a:avLst/>
            </a:prstGeom>
            <a:noFill/>
          </p:spPr>
          <p:txBody>
            <a:bodyPr wrap="square" rtlCol="0">
              <a:spAutoFit/>
            </a:bodyPr>
            <a:lstStyle/>
            <a:p>
              <a:r>
                <a:rPr lang="en-US" dirty="0"/>
                <a:t>0</a:t>
              </a:r>
            </a:p>
          </p:txBody>
        </p:sp>
        <p:cxnSp>
          <p:nvCxnSpPr>
            <p:cNvPr id="26" name="Straight Connector 25">
              <a:extLst>
                <a:ext uri="{FF2B5EF4-FFF2-40B4-BE49-F238E27FC236}">
                  <a16:creationId xmlns:a16="http://schemas.microsoft.com/office/drawing/2014/main" id="{F276BF74-1C1F-40B9-5ABE-CF687833CB2B}"/>
                </a:ext>
              </a:extLst>
            </p:cNvPr>
            <p:cNvCxnSpPr>
              <a:cxnSpLocks/>
            </p:cNvCxnSpPr>
            <p:nvPr/>
          </p:nvCxnSpPr>
          <p:spPr>
            <a:xfrm>
              <a:off x="164592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556649-AAA6-1700-4D26-FBD768C75FB0}"/>
                </a:ext>
              </a:extLst>
            </p:cNvPr>
            <p:cNvCxnSpPr>
              <a:cxnSpLocks/>
            </p:cNvCxnSpPr>
            <p:nvPr/>
          </p:nvCxnSpPr>
          <p:spPr>
            <a:xfrm>
              <a:off x="219456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C501E3-1768-07C4-D98A-193E42706E3B}"/>
                </a:ext>
              </a:extLst>
            </p:cNvPr>
            <p:cNvCxnSpPr>
              <a:cxnSpLocks/>
            </p:cNvCxnSpPr>
            <p:nvPr/>
          </p:nvCxnSpPr>
          <p:spPr>
            <a:xfrm>
              <a:off x="274320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934D6C-04B5-FCE1-6D08-4C08D04EEBD4}"/>
                </a:ext>
              </a:extLst>
            </p:cNvPr>
            <p:cNvCxnSpPr>
              <a:cxnSpLocks/>
            </p:cNvCxnSpPr>
            <p:nvPr/>
          </p:nvCxnSpPr>
          <p:spPr>
            <a:xfrm>
              <a:off x="3291840" y="48006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DD95650-2C64-6E40-7AA9-863720B9FB2F}"/>
                </a:ext>
              </a:extLst>
            </p:cNvPr>
            <p:cNvSpPr txBox="1"/>
            <p:nvPr/>
          </p:nvSpPr>
          <p:spPr>
            <a:xfrm>
              <a:off x="1488758" y="5346474"/>
              <a:ext cx="314323" cy="369332"/>
            </a:xfrm>
            <a:prstGeom prst="rect">
              <a:avLst/>
            </a:prstGeom>
            <a:noFill/>
          </p:spPr>
          <p:txBody>
            <a:bodyPr wrap="square" rtlCol="0">
              <a:spAutoFit/>
            </a:bodyPr>
            <a:lstStyle/>
            <a:p>
              <a:r>
                <a:rPr lang="en-US" dirty="0"/>
                <a:t>1</a:t>
              </a:r>
            </a:p>
          </p:txBody>
        </p:sp>
        <p:cxnSp>
          <p:nvCxnSpPr>
            <p:cNvPr id="5" name="Straight Connector 4">
              <a:extLst>
                <a:ext uri="{FF2B5EF4-FFF2-40B4-BE49-F238E27FC236}">
                  <a16:creationId xmlns:a16="http://schemas.microsoft.com/office/drawing/2014/main" id="{148651F1-D942-4581-0656-BD923533CFFE}"/>
                </a:ext>
              </a:extLst>
            </p:cNvPr>
            <p:cNvCxnSpPr>
              <a:cxnSpLocks/>
            </p:cNvCxnSpPr>
            <p:nvPr/>
          </p:nvCxnSpPr>
          <p:spPr>
            <a:xfrm>
              <a:off x="3840480" y="48006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27BA451-86E8-86CC-A148-69B7E9D8F7B8}"/>
                </a:ext>
              </a:extLst>
            </p:cNvPr>
            <p:cNvSpPr txBox="1"/>
            <p:nvPr/>
          </p:nvSpPr>
          <p:spPr>
            <a:xfrm>
              <a:off x="2041688" y="5346474"/>
              <a:ext cx="314323" cy="369332"/>
            </a:xfrm>
            <a:prstGeom prst="rect">
              <a:avLst/>
            </a:prstGeom>
            <a:noFill/>
          </p:spPr>
          <p:txBody>
            <a:bodyPr wrap="square" rtlCol="0">
              <a:spAutoFit/>
            </a:bodyPr>
            <a:lstStyle/>
            <a:p>
              <a:r>
                <a:rPr lang="en-US" dirty="0"/>
                <a:t>2</a:t>
              </a:r>
            </a:p>
          </p:txBody>
        </p:sp>
        <p:sp>
          <p:nvSpPr>
            <p:cNvPr id="8" name="TextBox 7">
              <a:extLst>
                <a:ext uri="{FF2B5EF4-FFF2-40B4-BE49-F238E27FC236}">
                  <a16:creationId xmlns:a16="http://schemas.microsoft.com/office/drawing/2014/main" id="{C726434A-1B84-8777-DB70-6A2AF15FDDFB}"/>
                </a:ext>
              </a:extLst>
            </p:cNvPr>
            <p:cNvSpPr txBox="1"/>
            <p:nvPr/>
          </p:nvSpPr>
          <p:spPr>
            <a:xfrm>
              <a:off x="2594618" y="5346474"/>
              <a:ext cx="314323" cy="369332"/>
            </a:xfrm>
            <a:prstGeom prst="rect">
              <a:avLst/>
            </a:prstGeom>
            <a:noFill/>
          </p:spPr>
          <p:txBody>
            <a:bodyPr wrap="square" rtlCol="0">
              <a:spAutoFit/>
            </a:bodyPr>
            <a:lstStyle/>
            <a:p>
              <a:r>
                <a:rPr lang="en-US" dirty="0"/>
                <a:t>3</a:t>
              </a:r>
            </a:p>
          </p:txBody>
        </p:sp>
        <p:sp>
          <p:nvSpPr>
            <p:cNvPr id="9" name="TextBox 8">
              <a:extLst>
                <a:ext uri="{FF2B5EF4-FFF2-40B4-BE49-F238E27FC236}">
                  <a16:creationId xmlns:a16="http://schemas.microsoft.com/office/drawing/2014/main" id="{99E94AF8-CFF4-1E6E-3D19-05FABCB4432E}"/>
                </a:ext>
              </a:extLst>
            </p:cNvPr>
            <p:cNvSpPr txBox="1"/>
            <p:nvPr/>
          </p:nvSpPr>
          <p:spPr>
            <a:xfrm>
              <a:off x="3130388" y="5349240"/>
              <a:ext cx="314323" cy="369332"/>
            </a:xfrm>
            <a:prstGeom prst="rect">
              <a:avLst/>
            </a:prstGeom>
            <a:noFill/>
          </p:spPr>
          <p:txBody>
            <a:bodyPr wrap="square" rtlCol="0">
              <a:spAutoFit/>
            </a:bodyPr>
            <a:lstStyle/>
            <a:p>
              <a:r>
                <a:rPr lang="en-US" dirty="0"/>
                <a:t>4</a:t>
              </a:r>
            </a:p>
          </p:txBody>
        </p:sp>
        <p:sp>
          <p:nvSpPr>
            <p:cNvPr id="10" name="TextBox 9">
              <a:extLst>
                <a:ext uri="{FF2B5EF4-FFF2-40B4-BE49-F238E27FC236}">
                  <a16:creationId xmlns:a16="http://schemas.microsoft.com/office/drawing/2014/main" id="{9EA40E85-2D2D-6215-7E5F-1F90645B6868}"/>
                </a:ext>
              </a:extLst>
            </p:cNvPr>
            <p:cNvSpPr txBox="1"/>
            <p:nvPr/>
          </p:nvSpPr>
          <p:spPr>
            <a:xfrm>
              <a:off x="3683318" y="5349240"/>
              <a:ext cx="314323" cy="369332"/>
            </a:xfrm>
            <a:prstGeom prst="rect">
              <a:avLst/>
            </a:prstGeom>
            <a:noFill/>
          </p:spPr>
          <p:txBody>
            <a:bodyPr wrap="square" rtlCol="0">
              <a:spAutoFit/>
            </a:bodyPr>
            <a:lstStyle/>
            <a:p>
              <a:r>
                <a:rPr lang="en-US" dirty="0"/>
                <a:t>5</a:t>
              </a:r>
            </a:p>
          </p:txBody>
        </p:sp>
        <p:cxnSp>
          <p:nvCxnSpPr>
            <p:cNvPr id="11" name="Straight Connector 10">
              <a:extLst>
                <a:ext uri="{FF2B5EF4-FFF2-40B4-BE49-F238E27FC236}">
                  <a16:creationId xmlns:a16="http://schemas.microsoft.com/office/drawing/2014/main" id="{1793A1A3-14DA-BFB2-8C1B-A464E2706C07}"/>
                </a:ext>
              </a:extLst>
            </p:cNvPr>
            <p:cNvCxnSpPr>
              <a:cxnSpLocks/>
            </p:cNvCxnSpPr>
            <p:nvPr/>
          </p:nvCxnSpPr>
          <p:spPr>
            <a:xfrm>
              <a:off x="438912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FCE318-89EC-97F2-D59A-FECA19C186FE}"/>
                </a:ext>
              </a:extLst>
            </p:cNvPr>
            <p:cNvCxnSpPr>
              <a:cxnSpLocks/>
            </p:cNvCxnSpPr>
            <p:nvPr/>
          </p:nvCxnSpPr>
          <p:spPr>
            <a:xfrm>
              <a:off x="493776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4A81AD-2919-9ABD-DC90-9F6127F40B31}"/>
                </a:ext>
              </a:extLst>
            </p:cNvPr>
            <p:cNvCxnSpPr>
              <a:cxnSpLocks/>
            </p:cNvCxnSpPr>
            <p:nvPr/>
          </p:nvCxnSpPr>
          <p:spPr>
            <a:xfrm>
              <a:off x="548640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6C3C6B-F2D2-CF2B-20E3-01C6F31EA056}"/>
                </a:ext>
              </a:extLst>
            </p:cNvPr>
            <p:cNvCxnSpPr>
              <a:cxnSpLocks/>
            </p:cNvCxnSpPr>
            <p:nvPr/>
          </p:nvCxnSpPr>
          <p:spPr>
            <a:xfrm>
              <a:off x="603504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BDC55E-F3CA-F557-E04C-7919C426B981}"/>
                </a:ext>
              </a:extLst>
            </p:cNvPr>
            <p:cNvCxnSpPr>
              <a:cxnSpLocks/>
            </p:cNvCxnSpPr>
            <p:nvPr/>
          </p:nvCxnSpPr>
          <p:spPr>
            <a:xfrm>
              <a:off x="658368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D6148E-DE36-5DB0-FE16-34DB360C3980}"/>
                </a:ext>
              </a:extLst>
            </p:cNvPr>
            <p:cNvCxnSpPr>
              <a:cxnSpLocks/>
            </p:cNvCxnSpPr>
            <p:nvPr/>
          </p:nvCxnSpPr>
          <p:spPr>
            <a:xfrm>
              <a:off x="7132320" y="48006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4193E8C-5099-9123-88A8-A15343317354}"/>
                </a:ext>
              </a:extLst>
            </p:cNvPr>
            <p:cNvSpPr txBox="1"/>
            <p:nvPr/>
          </p:nvSpPr>
          <p:spPr>
            <a:xfrm>
              <a:off x="4236248" y="5349240"/>
              <a:ext cx="314323" cy="369332"/>
            </a:xfrm>
            <a:prstGeom prst="rect">
              <a:avLst/>
            </a:prstGeom>
            <a:noFill/>
          </p:spPr>
          <p:txBody>
            <a:bodyPr wrap="square" rtlCol="0">
              <a:spAutoFit/>
            </a:bodyPr>
            <a:lstStyle/>
            <a:p>
              <a:r>
                <a:rPr lang="en-US" dirty="0"/>
                <a:t>6</a:t>
              </a:r>
            </a:p>
          </p:txBody>
        </p:sp>
        <p:sp>
          <p:nvSpPr>
            <p:cNvPr id="24" name="TextBox 23">
              <a:extLst>
                <a:ext uri="{FF2B5EF4-FFF2-40B4-BE49-F238E27FC236}">
                  <a16:creationId xmlns:a16="http://schemas.microsoft.com/office/drawing/2014/main" id="{65DC691C-33DE-9197-E038-6C0BC4C19C48}"/>
                </a:ext>
              </a:extLst>
            </p:cNvPr>
            <p:cNvSpPr txBox="1"/>
            <p:nvPr/>
          </p:nvSpPr>
          <p:spPr>
            <a:xfrm>
              <a:off x="4780598" y="5346474"/>
              <a:ext cx="314323" cy="369332"/>
            </a:xfrm>
            <a:prstGeom prst="rect">
              <a:avLst/>
            </a:prstGeom>
            <a:noFill/>
          </p:spPr>
          <p:txBody>
            <a:bodyPr wrap="square" rtlCol="0">
              <a:spAutoFit/>
            </a:bodyPr>
            <a:lstStyle/>
            <a:p>
              <a:r>
                <a:rPr lang="en-US" dirty="0"/>
                <a:t>7</a:t>
              </a:r>
            </a:p>
          </p:txBody>
        </p:sp>
        <p:sp>
          <p:nvSpPr>
            <p:cNvPr id="25" name="TextBox 24">
              <a:extLst>
                <a:ext uri="{FF2B5EF4-FFF2-40B4-BE49-F238E27FC236}">
                  <a16:creationId xmlns:a16="http://schemas.microsoft.com/office/drawing/2014/main" id="{D7C8B9FF-EA1B-F00D-0972-24C494BD7B3A}"/>
                </a:ext>
              </a:extLst>
            </p:cNvPr>
            <p:cNvSpPr txBox="1"/>
            <p:nvPr/>
          </p:nvSpPr>
          <p:spPr>
            <a:xfrm>
              <a:off x="5333528" y="5349240"/>
              <a:ext cx="314323" cy="369332"/>
            </a:xfrm>
            <a:prstGeom prst="rect">
              <a:avLst/>
            </a:prstGeom>
            <a:noFill/>
          </p:spPr>
          <p:txBody>
            <a:bodyPr wrap="square" rtlCol="0">
              <a:spAutoFit/>
            </a:bodyPr>
            <a:lstStyle/>
            <a:p>
              <a:r>
                <a:rPr lang="en-US" dirty="0"/>
                <a:t>8</a:t>
              </a:r>
            </a:p>
          </p:txBody>
        </p:sp>
        <p:sp>
          <p:nvSpPr>
            <p:cNvPr id="31" name="TextBox 30">
              <a:extLst>
                <a:ext uri="{FF2B5EF4-FFF2-40B4-BE49-F238E27FC236}">
                  <a16:creationId xmlns:a16="http://schemas.microsoft.com/office/drawing/2014/main" id="{B3308E03-9CF0-E87F-0544-3E8C76696D39}"/>
                </a:ext>
              </a:extLst>
            </p:cNvPr>
            <p:cNvSpPr txBox="1"/>
            <p:nvPr/>
          </p:nvSpPr>
          <p:spPr>
            <a:xfrm>
              <a:off x="5877878" y="5349240"/>
              <a:ext cx="314323" cy="369332"/>
            </a:xfrm>
            <a:prstGeom prst="rect">
              <a:avLst/>
            </a:prstGeom>
            <a:noFill/>
          </p:spPr>
          <p:txBody>
            <a:bodyPr wrap="square" rtlCol="0">
              <a:spAutoFit/>
            </a:bodyPr>
            <a:lstStyle/>
            <a:p>
              <a:r>
                <a:rPr lang="en-US" dirty="0"/>
                <a:t>9</a:t>
              </a:r>
            </a:p>
          </p:txBody>
        </p:sp>
        <p:sp>
          <p:nvSpPr>
            <p:cNvPr id="32" name="TextBox 31">
              <a:extLst>
                <a:ext uri="{FF2B5EF4-FFF2-40B4-BE49-F238E27FC236}">
                  <a16:creationId xmlns:a16="http://schemas.microsoft.com/office/drawing/2014/main" id="{37B17493-978E-ED3F-E5C3-AC2CFB44D857}"/>
                </a:ext>
              </a:extLst>
            </p:cNvPr>
            <p:cNvSpPr txBox="1"/>
            <p:nvPr/>
          </p:nvSpPr>
          <p:spPr>
            <a:xfrm>
              <a:off x="6352499" y="5346474"/>
              <a:ext cx="462361" cy="369332"/>
            </a:xfrm>
            <a:prstGeom prst="rect">
              <a:avLst/>
            </a:prstGeom>
            <a:noFill/>
          </p:spPr>
          <p:txBody>
            <a:bodyPr wrap="square" rtlCol="0">
              <a:spAutoFit/>
            </a:bodyPr>
            <a:lstStyle/>
            <a:p>
              <a:r>
                <a:rPr lang="en-US" dirty="0"/>
                <a:t>10</a:t>
              </a:r>
            </a:p>
          </p:txBody>
        </p:sp>
        <p:sp>
          <p:nvSpPr>
            <p:cNvPr id="33" name="TextBox 32">
              <a:extLst>
                <a:ext uri="{FF2B5EF4-FFF2-40B4-BE49-F238E27FC236}">
                  <a16:creationId xmlns:a16="http://schemas.microsoft.com/office/drawing/2014/main" id="{66DB1A72-605E-A8BC-84AF-4EC896C86FDD}"/>
                </a:ext>
              </a:extLst>
            </p:cNvPr>
            <p:cNvSpPr txBox="1"/>
            <p:nvPr/>
          </p:nvSpPr>
          <p:spPr>
            <a:xfrm>
              <a:off x="6905429" y="5346474"/>
              <a:ext cx="462361" cy="369332"/>
            </a:xfrm>
            <a:prstGeom prst="rect">
              <a:avLst/>
            </a:prstGeom>
            <a:noFill/>
          </p:spPr>
          <p:txBody>
            <a:bodyPr wrap="square" rtlCol="0">
              <a:spAutoFit/>
            </a:bodyPr>
            <a:lstStyle/>
            <a:p>
              <a:r>
                <a:rPr lang="en-US" dirty="0"/>
                <a:t>11</a:t>
              </a:r>
            </a:p>
          </p:txBody>
        </p:sp>
        <p:cxnSp>
          <p:nvCxnSpPr>
            <p:cNvPr id="34" name="Straight Connector 33">
              <a:extLst>
                <a:ext uri="{FF2B5EF4-FFF2-40B4-BE49-F238E27FC236}">
                  <a16:creationId xmlns:a16="http://schemas.microsoft.com/office/drawing/2014/main" id="{721C77B9-88CC-6A49-9866-9AFCED2EE6DD}"/>
                </a:ext>
              </a:extLst>
            </p:cNvPr>
            <p:cNvCxnSpPr>
              <a:cxnSpLocks/>
            </p:cNvCxnSpPr>
            <p:nvPr/>
          </p:nvCxnSpPr>
          <p:spPr>
            <a:xfrm>
              <a:off x="768096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2DAD515-DE08-23C2-C78C-0F936FA23913}"/>
                </a:ext>
              </a:extLst>
            </p:cNvPr>
            <p:cNvCxnSpPr>
              <a:cxnSpLocks/>
            </p:cNvCxnSpPr>
            <p:nvPr/>
          </p:nvCxnSpPr>
          <p:spPr>
            <a:xfrm>
              <a:off x="822960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B2E4F82-207E-68BE-55C5-4535D541DA64}"/>
                </a:ext>
              </a:extLst>
            </p:cNvPr>
            <p:cNvCxnSpPr>
              <a:cxnSpLocks/>
            </p:cNvCxnSpPr>
            <p:nvPr/>
          </p:nvCxnSpPr>
          <p:spPr>
            <a:xfrm>
              <a:off x="877824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733628-7FD5-6960-1B33-730790E3FB52}"/>
                </a:ext>
              </a:extLst>
            </p:cNvPr>
            <p:cNvCxnSpPr>
              <a:cxnSpLocks/>
            </p:cNvCxnSpPr>
            <p:nvPr/>
          </p:nvCxnSpPr>
          <p:spPr>
            <a:xfrm>
              <a:off x="9326880" y="48006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8E5EE1B-F5E3-50C0-D4E2-2824E8D401CE}"/>
                </a:ext>
              </a:extLst>
            </p:cNvPr>
            <p:cNvCxnSpPr>
              <a:cxnSpLocks/>
            </p:cNvCxnSpPr>
            <p:nvPr/>
          </p:nvCxnSpPr>
          <p:spPr>
            <a:xfrm>
              <a:off x="9875520" y="48006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5F9C6B3-AA8F-F3EB-34B4-5F78BF1E3493}"/>
                </a:ext>
              </a:extLst>
            </p:cNvPr>
            <p:cNvSpPr txBox="1"/>
            <p:nvPr/>
          </p:nvSpPr>
          <p:spPr>
            <a:xfrm>
              <a:off x="7449779" y="5346474"/>
              <a:ext cx="462361" cy="369332"/>
            </a:xfrm>
            <a:prstGeom prst="rect">
              <a:avLst/>
            </a:prstGeom>
            <a:noFill/>
          </p:spPr>
          <p:txBody>
            <a:bodyPr wrap="square" rtlCol="0">
              <a:spAutoFit/>
            </a:bodyPr>
            <a:lstStyle/>
            <a:p>
              <a:r>
                <a:rPr lang="en-US" dirty="0"/>
                <a:t>12</a:t>
              </a:r>
            </a:p>
          </p:txBody>
        </p:sp>
        <p:sp>
          <p:nvSpPr>
            <p:cNvPr id="40" name="TextBox 39">
              <a:extLst>
                <a:ext uri="{FF2B5EF4-FFF2-40B4-BE49-F238E27FC236}">
                  <a16:creationId xmlns:a16="http://schemas.microsoft.com/office/drawing/2014/main" id="{FB2BE8B4-064A-2FB9-FCCE-5177948ADF06}"/>
                </a:ext>
              </a:extLst>
            </p:cNvPr>
            <p:cNvSpPr txBox="1"/>
            <p:nvPr/>
          </p:nvSpPr>
          <p:spPr>
            <a:xfrm>
              <a:off x="7998419" y="5346474"/>
              <a:ext cx="462361" cy="369332"/>
            </a:xfrm>
            <a:prstGeom prst="rect">
              <a:avLst/>
            </a:prstGeom>
            <a:noFill/>
          </p:spPr>
          <p:txBody>
            <a:bodyPr wrap="square" rtlCol="0">
              <a:spAutoFit/>
            </a:bodyPr>
            <a:lstStyle/>
            <a:p>
              <a:r>
                <a:rPr lang="en-US" dirty="0"/>
                <a:t>13</a:t>
              </a:r>
            </a:p>
          </p:txBody>
        </p:sp>
        <p:sp>
          <p:nvSpPr>
            <p:cNvPr id="41" name="TextBox 40">
              <a:extLst>
                <a:ext uri="{FF2B5EF4-FFF2-40B4-BE49-F238E27FC236}">
                  <a16:creationId xmlns:a16="http://schemas.microsoft.com/office/drawing/2014/main" id="{5C36B89E-C7E7-35FE-59C3-A3327CFE9DE0}"/>
                </a:ext>
              </a:extLst>
            </p:cNvPr>
            <p:cNvSpPr txBox="1"/>
            <p:nvPr/>
          </p:nvSpPr>
          <p:spPr>
            <a:xfrm>
              <a:off x="8547059" y="5346474"/>
              <a:ext cx="462361" cy="369332"/>
            </a:xfrm>
            <a:prstGeom prst="rect">
              <a:avLst/>
            </a:prstGeom>
            <a:noFill/>
          </p:spPr>
          <p:txBody>
            <a:bodyPr wrap="square" rtlCol="0">
              <a:spAutoFit/>
            </a:bodyPr>
            <a:lstStyle/>
            <a:p>
              <a:r>
                <a:rPr lang="en-US" dirty="0"/>
                <a:t>14</a:t>
              </a:r>
            </a:p>
          </p:txBody>
        </p:sp>
        <p:sp>
          <p:nvSpPr>
            <p:cNvPr id="42" name="TextBox 41">
              <a:extLst>
                <a:ext uri="{FF2B5EF4-FFF2-40B4-BE49-F238E27FC236}">
                  <a16:creationId xmlns:a16="http://schemas.microsoft.com/office/drawing/2014/main" id="{DF8F9690-0E6B-16C2-04C7-87E5342C7352}"/>
                </a:ext>
              </a:extLst>
            </p:cNvPr>
            <p:cNvSpPr txBox="1"/>
            <p:nvPr/>
          </p:nvSpPr>
          <p:spPr>
            <a:xfrm>
              <a:off x="9080828" y="5346474"/>
              <a:ext cx="462361" cy="369332"/>
            </a:xfrm>
            <a:prstGeom prst="rect">
              <a:avLst/>
            </a:prstGeom>
            <a:noFill/>
          </p:spPr>
          <p:txBody>
            <a:bodyPr wrap="square" rtlCol="0">
              <a:spAutoFit/>
            </a:bodyPr>
            <a:lstStyle/>
            <a:p>
              <a:r>
                <a:rPr lang="en-US" dirty="0"/>
                <a:t>15</a:t>
              </a:r>
            </a:p>
          </p:txBody>
        </p:sp>
        <p:sp>
          <p:nvSpPr>
            <p:cNvPr id="43" name="TextBox 42">
              <a:extLst>
                <a:ext uri="{FF2B5EF4-FFF2-40B4-BE49-F238E27FC236}">
                  <a16:creationId xmlns:a16="http://schemas.microsoft.com/office/drawing/2014/main" id="{209973C4-255F-06EE-059E-A1B5294BFBAB}"/>
                </a:ext>
              </a:extLst>
            </p:cNvPr>
            <p:cNvSpPr txBox="1"/>
            <p:nvPr/>
          </p:nvSpPr>
          <p:spPr>
            <a:xfrm>
              <a:off x="9624645" y="5346474"/>
              <a:ext cx="462361" cy="369332"/>
            </a:xfrm>
            <a:prstGeom prst="rect">
              <a:avLst/>
            </a:prstGeom>
            <a:noFill/>
          </p:spPr>
          <p:txBody>
            <a:bodyPr wrap="square" rtlCol="0">
              <a:spAutoFit/>
            </a:bodyPr>
            <a:lstStyle/>
            <a:p>
              <a:r>
                <a:rPr lang="en-US" dirty="0"/>
                <a:t>16</a:t>
              </a:r>
            </a:p>
          </p:txBody>
        </p:sp>
      </p:grpSp>
      <p:cxnSp>
        <p:nvCxnSpPr>
          <p:cNvPr id="48" name="Straight Connector 47">
            <a:extLst>
              <a:ext uri="{FF2B5EF4-FFF2-40B4-BE49-F238E27FC236}">
                <a16:creationId xmlns:a16="http://schemas.microsoft.com/office/drawing/2014/main" id="{772C5BF3-F720-1DC8-59E2-C828305ADB46}"/>
              </a:ext>
            </a:extLst>
          </p:cNvPr>
          <p:cNvCxnSpPr>
            <a:cxnSpLocks/>
          </p:cNvCxnSpPr>
          <p:nvPr/>
        </p:nvCxnSpPr>
        <p:spPr>
          <a:xfrm>
            <a:off x="7680960" y="5029200"/>
            <a:ext cx="2194560" cy="0"/>
          </a:xfrm>
          <a:prstGeom prst="line">
            <a:avLst/>
          </a:prstGeom>
          <a:ln w="63500">
            <a:solidFill>
              <a:srgbClr val="FD868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985F0C0-5B4A-5C79-D73C-AD3BBF149AC8}"/>
              </a:ext>
            </a:extLst>
          </p:cNvPr>
          <p:cNvCxnSpPr>
            <a:cxnSpLocks/>
          </p:cNvCxnSpPr>
          <p:nvPr/>
        </p:nvCxnSpPr>
        <p:spPr>
          <a:xfrm>
            <a:off x="1079197" y="5029200"/>
            <a:ext cx="2212643" cy="0"/>
          </a:xfrm>
          <a:prstGeom prst="line">
            <a:avLst/>
          </a:prstGeom>
          <a:ln w="63500">
            <a:solidFill>
              <a:srgbClr val="FD868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9D7C42D-5645-95B2-347E-658F1AF04505}"/>
              </a:ext>
            </a:extLst>
          </p:cNvPr>
          <p:cNvSpPr/>
          <p:nvPr/>
        </p:nvSpPr>
        <p:spPr>
          <a:xfrm>
            <a:off x="5333528" y="4748349"/>
            <a:ext cx="314323" cy="967457"/>
          </a:xfrm>
          <a:prstGeom prst="ellipse">
            <a:avLst/>
          </a:prstGeom>
          <a:noFill/>
          <a:ln w="63500">
            <a:solidFill>
              <a:srgbClr val="FD86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FB1BA32-6F14-A21A-33F8-45D94F9CA679}"/>
              </a:ext>
            </a:extLst>
          </p:cNvPr>
          <p:cNvSpPr txBox="1"/>
          <p:nvPr/>
        </p:nvSpPr>
        <p:spPr>
          <a:xfrm>
            <a:off x="927587" y="5783079"/>
            <a:ext cx="314323" cy="369332"/>
          </a:xfrm>
          <a:prstGeom prst="rect">
            <a:avLst/>
          </a:prstGeom>
          <a:noFill/>
        </p:spPr>
        <p:txBody>
          <a:bodyPr wrap="square" rtlCol="0">
            <a:spAutoFit/>
          </a:bodyPr>
          <a:lstStyle/>
          <a:p>
            <a:r>
              <a:rPr lang="en-US" dirty="0"/>
              <a:t>0</a:t>
            </a:r>
          </a:p>
        </p:txBody>
      </p:sp>
      <p:sp>
        <p:nvSpPr>
          <p:cNvPr id="51" name="TextBox 50">
            <a:extLst>
              <a:ext uri="{FF2B5EF4-FFF2-40B4-BE49-F238E27FC236}">
                <a16:creationId xmlns:a16="http://schemas.microsoft.com/office/drawing/2014/main" id="{FCEDFF91-C49F-2B95-2AF3-9AD6A073B3E1}"/>
              </a:ext>
            </a:extLst>
          </p:cNvPr>
          <p:cNvSpPr txBox="1"/>
          <p:nvPr/>
        </p:nvSpPr>
        <p:spPr>
          <a:xfrm>
            <a:off x="5271744" y="5830706"/>
            <a:ext cx="979151" cy="369332"/>
          </a:xfrm>
          <a:prstGeom prst="rect">
            <a:avLst/>
          </a:prstGeom>
          <a:noFill/>
        </p:spPr>
        <p:txBody>
          <a:bodyPr wrap="square" rtlCol="0">
            <a:spAutoFit/>
          </a:bodyPr>
          <a:lstStyle/>
          <a:p>
            <a:r>
              <a:rPr lang="en-US" dirty="0"/>
              <a:t>0.5</a:t>
            </a:r>
          </a:p>
        </p:txBody>
      </p:sp>
      <p:sp>
        <p:nvSpPr>
          <p:cNvPr id="53" name="TextBox 52">
            <a:extLst>
              <a:ext uri="{FF2B5EF4-FFF2-40B4-BE49-F238E27FC236}">
                <a16:creationId xmlns:a16="http://schemas.microsoft.com/office/drawing/2014/main" id="{5093EACB-A2E7-DC99-F61D-7423348870FF}"/>
              </a:ext>
            </a:extLst>
          </p:cNvPr>
          <p:cNvSpPr txBox="1"/>
          <p:nvPr/>
        </p:nvSpPr>
        <p:spPr>
          <a:xfrm>
            <a:off x="9624645" y="5749638"/>
            <a:ext cx="979151"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6526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5" grpId="0"/>
      <p:bldP spid="51"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F3C8-AB06-0493-5417-8F6F25C07D62}"/>
              </a:ext>
            </a:extLst>
          </p:cNvPr>
          <p:cNvSpPr>
            <a:spLocks noGrp="1"/>
          </p:cNvSpPr>
          <p:nvPr>
            <p:ph type="title"/>
          </p:nvPr>
        </p:nvSpPr>
        <p:spPr/>
        <p:txBody>
          <a:bodyPr/>
          <a:lstStyle/>
          <a:p>
            <a:r>
              <a:rPr lang="en-US" dirty="0"/>
              <a:t>Let’s assume that babies are making a random choice</a:t>
            </a:r>
          </a:p>
        </p:txBody>
      </p:sp>
      <p:sp>
        <p:nvSpPr>
          <p:cNvPr id="3" name="Content Placeholder 2">
            <a:extLst>
              <a:ext uri="{FF2B5EF4-FFF2-40B4-BE49-F238E27FC236}">
                <a16:creationId xmlns:a16="http://schemas.microsoft.com/office/drawing/2014/main" id="{EB11323B-2502-38E7-0592-CC0C8B642F57}"/>
              </a:ext>
            </a:extLst>
          </p:cNvPr>
          <p:cNvSpPr>
            <a:spLocks noGrp="1"/>
          </p:cNvSpPr>
          <p:nvPr>
            <p:ph idx="1"/>
          </p:nvPr>
        </p:nvSpPr>
        <p:spPr/>
        <p:txBody>
          <a:bodyPr/>
          <a:lstStyle/>
          <a:p>
            <a:pPr>
              <a:buFontTx/>
              <a:buChar char="-"/>
            </a:pPr>
            <a:r>
              <a:rPr lang="en-US" sz="3000" dirty="0"/>
              <a:t>With your neighbor, flip a coin 16 times and record the number of heads that you observe. </a:t>
            </a:r>
          </a:p>
          <a:p>
            <a:pPr>
              <a:buFontTx/>
              <a:buChar char="-"/>
            </a:pPr>
            <a:r>
              <a:rPr lang="en-US" sz="3000" dirty="0"/>
              <a:t>In other words, each group is a set of researchers observing the behavior of 16 babies from </a:t>
            </a:r>
            <a:r>
              <a:rPr lang="en-US" sz="3000" dirty="0" err="1"/>
              <a:t>Randomville</a:t>
            </a:r>
            <a:r>
              <a:rPr lang="en-US" sz="3000" dirty="0"/>
              <a:t>.</a:t>
            </a:r>
          </a:p>
        </p:txBody>
      </p:sp>
      <p:sp>
        <p:nvSpPr>
          <p:cNvPr id="4" name="Slide Number Placeholder 3">
            <a:extLst>
              <a:ext uri="{FF2B5EF4-FFF2-40B4-BE49-F238E27FC236}">
                <a16:creationId xmlns:a16="http://schemas.microsoft.com/office/drawing/2014/main" id="{5F5C45F6-C208-0858-24DF-D821DBB4BC66}"/>
              </a:ext>
            </a:extLst>
          </p:cNvPr>
          <p:cNvSpPr>
            <a:spLocks noGrp="1"/>
          </p:cNvSpPr>
          <p:nvPr>
            <p:ph type="sldNum" sz="quarter" idx="12"/>
          </p:nvPr>
        </p:nvSpPr>
        <p:spPr/>
        <p:txBody>
          <a:bodyPr/>
          <a:lstStyle/>
          <a:p>
            <a:fld id="{BE15108C-154A-4A5A-9C05-91A49A422BA7}" type="slidenum">
              <a:rPr lang="en-US" smtClean="0"/>
              <a:t>12</a:t>
            </a:fld>
            <a:endParaRPr lang="en-US"/>
          </a:p>
        </p:txBody>
      </p:sp>
    </p:spTree>
    <p:extLst>
      <p:ext uri="{BB962C8B-B14F-4D97-AF65-F5344CB8AC3E}">
        <p14:creationId xmlns:p14="http://schemas.microsoft.com/office/powerpoint/2010/main" val="2432872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28D1F4-6F9D-4D78-66BA-CE04DB359610}"/>
              </a:ext>
            </a:extLst>
          </p:cNvPr>
          <p:cNvSpPr txBox="1"/>
          <p:nvPr/>
        </p:nvSpPr>
        <p:spPr>
          <a:xfrm>
            <a:off x="1304544" y="3259574"/>
            <a:ext cx="10290048" cy="707886"/>
          </a:xfrm>
          <a:prstGeom prst="rect">
            <a:avLst/>
          </a:prstGeom>
          <a:noFill/>
        </p:spPr>
        <p:txBody>
          <a:bodyPr wrap="square">
            <a:spAutoFit/>
          </a:bodyPr>
          <a:lstStyle/>
          <a:p>
            <a:r>
              <a:rPr lang="en-US" sz="4000" dirty="0">
                <a:solidFill>
                  <a:srgbClr val="D87273"/>
                </a:solidFill>
                <a:hlinkClick r:id="rId3">
                  <a:extLst>
                    <a:ext uri="{A12FA001-AC4F-418D-AE19-62706E023703}">
                      <ahyp:hlinkClr xmlns:ahyp="http://schemas.microsoft.com/office/drawing/2018/hyperlinkcolor" val="tx"/>
                    </a:ext>
                  </a:extLst>
                </a:hlinkClick>
              </a:rPr>
              <a:t>https://mdogucu.shinyapps.io/proportion/</a:t>
            </a:r>
            <a:endParaRPr lang="en-US" sz="4000" dirty="0">
              <a:solidFill>
                <a:srgbClr val="D87273"/>
              </a:solidFill>
            </a:endParaRPr>
          </a:p>
        </p:txBody>
      </p:sp>
      <p:sp>
        <p:nvSpPr>
          <p:cNvPr id="6" name="Slide Number Placeholder 5">
            <a:extLst>
              <a:ext uri="{FF2B5EF4-FFF2-40B4-BE49-F238E27FC236}">
                <a16:creationId xmlns:a16="http://schemas.microsoft.com/office/drawing/2014/main" id="{1F143AA4-13DF-7773-F1C3-5558B4282F74}"/>
              </a:ext>
            </a:extLst>
          </p:cNvPr>
          <p:cNvSpPr>
            <a:spLocks noGrp="1"/>
          </p:cNvSpPr>
          <p:nvPr>
            <p:ph type="sldNum" sz="quarter" idx="12"/>
          </p:nvPr>
        </p:nvSpPr>
        <p:spPr/>
        <p:txBody>
          <a:bodyPr/>
          <a:lstStyle/>
          <a:p>
            <a:fld id="{BE15108C-154A-4A5A-9C05-91A49A422BA7}" type="slidenum">
              <a:rPr lang="en-US" smtClean="0"/>
              <a:t>13</a:t>
            </a:fld>
            <a:endParaRPr lang="en-US"/>
          </a:p>
        </p:txBody>
      </p:sp>
    </p:spTree>
    <p:extLst>
      <p:ext uri="{BB962C8B-B14F-4D97-AF65-F5344CB8AC3E}">
        <p14:creationId xmlns:p14="http://schemas.microsoft.com/office/powerpoint/2010/main" val="17401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E23D-80C6-7F3C-2CC8-E6B6590C382B}"/>
              </a:ext>
            </a:extLst>
          </p:cNvPr>
          <p:cNvSpPr>
            <a:spLocks noGrp="1"/>
          </p:cNvSpPr>
          <p:nvPr>
            <p:ph type="title"/>
          </p:nvPr>
        </p:nvSpPr>
        <p:spPr/>
        <p:txBody>
          <a:bodyPr/>
          <a:lstStyle/>
          <a:p>
            <a:r>
              <a:rPr lang="en-US" dirty="0"/>
              <a:t>Conclusions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96C2A0-8080-7791-9053-41B0DFD4D51B}"/>
                  </a:ext>
                </a:extLst>
              </p:cNvPr>
              <p:cNvSpPr>
                <a:spLocks noGrp="1"/>
              </p:cNvSpPr>
              <p:nvPr>
                <p:ph idx="1"/>
              </p:nvPr>
            </p:nvSpPr>
            <p:spPr/>
            <p:txBody>
              <a:bodyPr>
                <a:normAutofit fontScale="77500" lnSpcReduction="20000"/>
              </a:bodyPr>
              <a:lstStyle/>
              <a:p>
                <a:pPr marL="0" indent="0">
                  <a:buNone/>
                </a:pPr>
                <a:r>
                  <a:rPr lang="en-US" sz="3200" dirty="0"/>
                  <a:t>Hypotheses</a:t>
                </a:r>
              </a:p>
              <a:p>
                <a:r>
                  <a:rPr lang="en-US" sz="3200" dirty="0"/>
                  <a:t>H</a:t>
                </a:r>
                <a:r>
                  <a:rPr lang="en-US" sz="3200" baseline="-25000" dirty="0"/>
                  <a:t>0</a:t>
                </a:r>
                <a:r>
                  <a:rPr lang="en-US" sz="3200" dirty="0"/>
                  <a:t>: Babies are making a random choice (</a:t>
                </a:r>
                <a14:m>
                  <m:oMath xmlns:m="http://schemas.openxmlformats.org/officeDocument/2006/math">
                    <m:r>
                      <a:rPr lang="en-US" sz="3200" i="1">
                        <a:latin typeface="Cambria Math" panose="02040503050406030204" pitchFamily="18" charset="0"/>
                        <a:ea typeface="Cambria Math" panose="02040503050406030204" pitchFamily="18" charset="0"/>
                      </a:rPr>
                      <m:t>𝜋</m:t>
                    </m:r>
                    <m:r>
                      <a:rPr lang="en-US" sz="3200" i="1">
                        <a:latin typeface="Cambria Math" panose="02040503050406030204" pitchFamily="18" charset="0"/>
                        <a:ea typeface="Cambria Math" panose="02040503050406030204" pitchFamily="18" charset="0"/>
                      </a:rPr>
                      <m:t> = 0</m:t>
                    </m:r>
                  </m:oMath>
                </a14:m>
                <a:r>
                  <a:rPr lang="en-US" sz="3200" dirty="0"/>
                  <a:t>.5)</a:t>
                </a:r>
              </a:p>
              <a:p>
                <a:r>
                  <a:rPr lang="en-US" sz="3200" dirty="0"/>
                  <a:t>H</a:t>
                </a:r>
                <a:r>
                  <a:rPr lang="en-US" sz="3200" baseline="-25000" dirty="0"/>
                  <a:t>a</a:t>
                </a:r>
                <a:r>
                  <a:rPr lang="en-US" sz="3200" dirty="0"/>
                  <a:t>: Babies are not making a random choice (</a:t>
                </a:r>
                <a14:m>
                  <m:oMath xmlns:m="http://schemas.openxmlformats.org/officeDocument/2006/math">
                    <m:r>
                      <a:rPr lang="en-US" sz="3200" i="1">
                        <a:latin typeface="Cambria Math" panose="02040503050406030204" pitchFamily="18" charset="0"/>
                        <a:ea typeface="Cambria Math" panose="02040503050406030204" pitchFamily="18" charset="0"/>
                      </a:rPr>
                      <m:t>𝜋</m:t>
                    </m:r>
                    <m:r>
                      <a:rPr lang="en-US" sz="3200" i="1">
                        <a:latin typeface="Cambria Math" panose="02040503050406030204" pitchFamily="18" charset="0"/>
                        <a:ea typeface="Cambria Math" panose="02040503050406030204" pitchFamily="18" charset="0"/>
                      </a:rPr>
                      <m:t> ≠ 0.5</m:t>
                    </m:r>
                  </m:oMath>
                </a14:m>
                <a:r>
                  <a:rPr lang="en-US" sz="3200" dirty="0"/>
                  <a:t>)</a:t>
                </a:r>
              </a:p>
              <a:p>
                <a:pPr marL="0" indent="0">
                  <a:buNone/>
                </a:pPr>
                <a:endParaRPr lang="en-US" sz="3200" dirty="0"/>
              </a:p>
              <a:p>
                <a:r>
                  <a:rPr lang="en-US" sz="3000" dirty="0"/>
                  <a:t>Do you agree with the authors claim “These findings constitute evidence that preverbal infants assess individuals on the basis of their </a:t>
                </a:r>
                <a:r>
                  <a:rPr lang="en-US" sz="3000" dirty="0" err="1"/>
                  <a:t>behaviour</a:t>
                </a:r>
                <a:r>
                  <a:rPr lang="en-US" sz="3000" dirty="0"/>
                  <a:t> towards others”? Why? Why not?</a:t>
                </a:r>
              </a:p>
              <a:p>
                <a:r>
                  <a:rPr lang="en-US" sz="3000" dirty="0"/>
                  <a:t>Do the findings generalize to all infants? </a:t>
                </a:r>
              </a:p>
            </p:txBody>
          </p:sp>
        </mc:Choice>
        <mc:Fallback xmlns="">
          <p:sp>
            <p:nvSpPr>
              <p:cNvPr id="3" name="Content Placeholder 2">
                <a:extLst>
                  <a:ext uri="{FF2B5EF4-FFF2-40B4-BE49-F238E27FC236}">
                    <a16:creationId xmlns:a16="http://schemas.microsoft.com/office/drawing/2014/main" id="{0296C2A0-8080-7791-9053-41B0DFD4D51B}"/>
                  </a:ext>
                </a:extLst>
              </p:cNvPr>
              <p:cNvSpPr>
                <a:spLocks noGrp="1" noRot="1" noChangeAspect="1" noMove="1" noResize="1" noEditPoints="1" noAdjustHandles="1" noChangeArrowheads="1" noChangeShapeType="1" noTextEdit="1"/>
              </p:cNvSpPr>
              <p:nvPr>
                <p:ph idx="1"/>
              </p:nvPr>
            </p:nvSpPr>
            <p:spPr>
              <a:blipFill>
                <a:blip r:embed="rId2"/>
                <a:stretch>
                  <a:fillRect l="-983" t="-24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9EE38FD-02C7-4771-B904-993853969218}"/>
              </a:ext>
            </a:extLst>
          </p:cNvPr>
          <p:cNvSpPr>
            <a:spLocks noGrp="1"/>
          </p:cNvSpPr>
          <p:nvPr>
            <p:ph type="sldNum" sz="quarter" idx="12"/>
          </p:nvPr>
        </p:nvSpPr>
        <p:spPr/>
        <p:txBody>
          <a:bodyPr/>
          <a:lstStyle/>
          <a:p>
            <a:fld id="{BE15108C-154A-4A5A-9C05-91A49A422BA7}" type="slidenum">
              <a:rPr lang="en-US" smtClean="0"/>
              <a:t>14</a:t>
            </a:fld>
            <a:endParaRPr lang="en-US"/>
          </a:p>
        </p:txBody>
      </p:sp>
    </p:spTree>
    <p:extLst>
      <p:ext uri="{BB962C8B-B14F-4D97-AF65-F5344CB8AC3E}">
        <p14:creationId xmlns:p14="http://schemas.microsoft.com/office/powerpoint/2010/main" val="293471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FAEF-32B7-B8F5-EEF5-3DAD78B4D3F5}"/>
              </a:ext>
            </a:extLst>
          </p:cNvPr>
          <p:cNvSpPr>
            <a:spLocks noGrp="1"/>
          </p:cNvSpPr>
          <p:nvPr>
            <p:ph type="title"/>
          </p:nvPr>
        </p:nvSpPr>
        <p:spPr/>
        <p:txBody>
          <a:bodyPr/>
          <a:lstStyle/>
          <a:p>
            <a:r>
              <a:rPr lang="en-US" dirty="0"/>
              <a:t>Surprise (extreme) threshold</a:t>
            </a:r>
          </a:p>
        </p:txBody>
      </p:sp>
      <p:sp>
        <p:nvSpPr>
          <p:cNvPr id="3" name="Content Placeholder 2">
            <a:extLst>
              <a:ext uri="{FF2B5EF4-FFF2-40B4-BE49-F238E27FC236}">
                <a16:creationId xmlns:a16="http://schemas.microsoft.com/office/drawing/2014/main" id="{4C23DD88-0264-4FA8-5CC5-F8194DD5C9D9}"/>
              </a:ext>
            </a:extLst>
          </p:cNvPr>
          <p:cNvSpPr>
            <a:spLocks noGrp="1"/>
          </p:cNvSpPr>
          <p:nvPr>
            <p:ph idx="1"/>
          </p:nvPr>
        </p:nvSpPr>
        <p:spPr/>
        <p:txBody>
          <a:bodyPr>
            <a:normAutofit/>
          </a:bodyPr>
          <a:lstStyle/>
          <a:p>
            <a:r>
              <a:rPr lang="en-US" dirty="0"/>
              <a:t>Instead of count of babies, we will often see surprise threshold set at 0.05 probability. This is a debatable topic what the surprise threshold should be. </a:t>
            </a:r>
          </a:p>
          <a:p>
            <a:r>
              <a:rPr lang="en-US" dirty="0"/>
              <a:t>If the sample observation is in the 0.05 highlighted region then we would be “surprised”. In other words if the sample is in the 0.05 highlighted region then we would conclude that there is a low probability of observing a surprising sample like this one or something more extreme if the randomness model were true. </a:t>
            </a:r>
          </a:p>
          <a:p>
            <a:r>
              <a:rPr lang="en-US" dirty="0"/>
              <a:t>If the randomness model were true there would be a low probability (less than 0.05) of observing a sample value like the one we have observed or something more extreme. So we reject the randomness model and conclude the alternative model.</a:t>
            </a:r>
          </a:p>
        </p:txBody>
      </p:sp>
      <p:sp>
        <p:nvSpPr>
          <p:cNvPr id="4" name="Slide Number Placeholder 3">
            <a:extLst>
              <a:ext uri="{FF2B5EF4-FFF2-40B4-BE49-F238E27FC236}">
                <a16:creationId xmlns:a16="http://schemas.microsoft.com/office/drawing/2014/main" id="{E1CA5069-E12A-D50D-AFEE-D9C47FB949ED}"/>
              </a:ext>
            </a:extLst>
          </p:cNvPr>
          <p:cNvSpPr>
            <a:spLocks noGrp="1"/>
          </p:cNvSpPr>
          <p:nvPr>
            <p:ph type="sldNum" sz="quarter" idx="12"/>
          </p:nvPr>
        </p:nvSpPr>
        <p:spPr/>
        <p:txBody>
          <a:bodyPr/>
          <a:lstStyle/>
          <a:p>
            <a:fld id="{BE15108C-154A-4A5A-9C05-91A49A422BA7}" type="slidenum">
              <a:rPr lang="en-US" smtClean="0"/>
              <a:t>15</a:t>
            </a:fld>
            <a:endParaRPr lang="en-US"/>
          </a:p>
        </p:txBody>
      </p:sp>
    </p:spTree>
    <p:extLst>
      <p:ext uri="{BB962C8B-B14F-4D97-AF65-F5344CB8AC3E}">
        <p14:creationId xmlns:p14="http://schemas.microsoft.com/office/powerpoint/2010/main" val="263071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AE97-5DF7-8D5C-0064-426AD69058D4}"/>
              </a:ext>
            </a:extLst>
          </p:cNvPr>
          <p:cNvSpPr>
            <a:spLocks noGrp="1"/>
          </p:cNvSpPr>
          <p:nvPr>
            <p:ph type="title"/>
          </p:nvPr>
        </p:nvSpPr>
        <p:spPr/>
        <p:txBody>
          <a:bodyPr/>
          <a:lstStyle/>
          <a:p>
            <a:r>
              <a:rPr lang="en-US" dirty="0"/>
              <a:t>Error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1DA4550-BA43-4CAD-BE4D-BC4C25F6D1EE}"/>
                  </a:ext>
                </a:extLst>
              </p:cNvPr>
              <p:cNvSpPr>
                <a:spLocks noGrp="1"/>
              </p:cNvSpPr>
              <p:nvPr>
                <p:ph idx="1"/>
              </p:nvPr>
            </p:nvSpPr>
            <p:spPr/>
            <p:txBody>
              <a:bodyPr/>
              <a:lstStyle/>
              <a:p>
                <a:r>
                  <a:rPr lang="en-US" dirty="0"/>
                  <a:t>Could we have possibly made an error?</a:t>
                </a:r>
              </a:p>
              <a:p>
                <a:r>
                  <a:rPr lang="en-US" dirty="0"/>
                  <a:t>We rejected the randomness model. Let’s assume for a second that it were true, could we have observed 14 babies (or something more extreme) choosing the helper shape?</a:t>
                </a:r>
              </a:p>
              <a:p>
                <a:r>
                  <a:rPr lang="en-US" dirty="0"/>
                  <a:t>Yes!!! Low probability but still possible. </a:t>
                </a:r>
              </a:p>
              <a:p>
                <a:r>
                  <a:rPr lang="en-US" dirty="0"/>
                  <a:t>If the randomness model were true and we rejected it, we made a Type 1 Error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p>
              <a:p>
                <a:r>
                  <a:rPr lang="en-US" dirty="0"/>
                  <a:t>We often set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 0.05</m:t>
                    </m:r>
                  </m:oMath>
                </a14:m>
                <a:r>
                  <a:rPr lang="en-US" dirty="0"/>
                  <a:t> unless otherwise noted.</a:t>
                </a:r>
              </a:p>
            </p:txBody>
          </p:sp>
        </mc:Choice>
        <mc:Fallback>
          <p:sp>
            <p:nvSpPr>
              <p:cNvPr id="3" name="Content Placeholder 2">
                <a:extLst>
                  <a:ext uri="{FF2B5EF4-FFF2-40B4-BE49-F238E27FC236}">
                    <a16:creationId xmlns:a16="http://schemas.microsoft.com/office/drawing/2014/main" id="{B1DA4550-BA43-4CAD-BE4D-BC4C25F6D1EE}"/>
                  </a:ext>
                </a:extLst>
              </p:cNvPr>
              <p:cNvSpPr>
                <a:spLocks noGrp="1" noRot="1" noChangeAspect="1" noMove="1" noResize="1" noEditPoints="1" noAdjustHandles="1" noChangeArrowheads="1" noChangeShapeType="1" noTextEdit="1"/>
              </p:cNvSpPr>
              <p:nvPr>
                <p:ph idx="1"/>
              </p:nvPr>
            </p:nvSpPr>
            <p:spPr>
              <a:blipFill>
                <a:blip r:embed="rId2"/>
                <a:stretch>
                  <a:fillRect l="-246" t="-709" r="-4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DB9EBFD-478D-B775-4B6C-E29C2FEA112F}"/>
              </a:ext>
            </a:extLst>
          </p:cNvPr>
          <p:cNvSpPr>
            <a:spLocks noGrp="1"/>
          </p:cNvSpPr>
          <p:nvPr>
            <p:ph type="sldNum" sz="quarter" idx="12"/>
          </p:nvPr>
        </p:nvSpPr>
        <p:spPr/>
        <p:txBody>
          <a:bodyPr/>
          <a:lstStyle/>
          <a:p>
            <a:fld id="{BE15108C-154A-4A5A-9C05-91A49A422BA7}" type="slidenum">
              <a:rPr lang="en-US" smtClean="0"/>
              <a:t>16</a:t>
            </a:fld>
            <a:endParaRPr lang="en-US"/>
          </a:p>
        </p:txBody>
      </p:sp>
    </p:spTree>
    <p:extLst>
      <p:ext uri="{BB962C8B-B14F-4D97-AF65-F5344CB8AC3E}">
        <p14:creationId xmlns:p14="http://schemas.microsoft.com/office/powerpoint/2010/main" val="6974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newspaper with text on it&#10;&#10;AI-generated content may be incorrect.">
            <a:extLst>
              <a:ext uri="{FF2B5EF4-FFF2-40B4-BE49-F238E27FC236}">
                <a16:creationId xmlns:a16="http://schemas.microsoft.com/office/drawing/2014/main" id="{5FADB242-3AAF-3672-E7FC-F49F24F32455}"/>
              </a:ext>
            </a:extLst>
          </p:cNvPr>
          <p:cNvPicPr>
            <a:picLocks noGrp="1" noChangeAspect="1"/>
          </p:cNvPicPr>
          <p:nvPr>
            <p:ph idx="1"/>
          </p:nvPr>
        </p:nvPicPr>
        <p:blipFill>
          <a:blip r:embed="rId2"/>
          <a:stretch>
            <a:fillRect/>
          </a:stretch>
        </p:blipFill>
        <p:spPr>
          <a:xfrm>
            <a:off x="7244863" y="573240"/>
            <a:ext cx="4220308" cy="5545165"/>
          </a:xfrm>
          <a:ln w="63500">
            <a:solidFill>
              <a:srgbClr val="9FDECE"/>
            </a:solidFill>
          </a:ln>
        </p:spPr>
      </p:pic>
      <p:sp>
        <p:nvSpPr>
          <p:cNvPr id="7" name="TextBox 6">
            <a:extLst>
              <a:ext uri="{FF2B5EF4-FFF2-40B4-BE49-F238E27FC236}">
                <a16:creationId xmlns:a16="http://schemas.microsoft.com/office/drawing/2014/main" id="{C5F98379-8040-4F97-90A0-85CF45F4458F}"/>
              </a:ext>
            </a:extLst>
          </p:cNvPr>
          <p:cNvSpPr txBox="1"/>
          <p:nvPr/>
        </p:nvSpPr>
        <p:spPr>
          <a:xfrm>
            <a:off x="626011" y="2967335"/>
            <a:ext cx="6119446" cy="2646878"/>
          </a:xfrm>
          <a:prstGeom prst="rect">
            <a:avLst/>
          </a:prstGeom>
          <a:noFill/>
        </p:spPr>
        <p:txBody>
          <a:bodyPr wrap="square">
            <a:spAutoFit/>
          </a:bodyPr>
          <a:lstStyle/>
          <a:p>
            <a:r>
              <a:rPr lang="en-US" sz="2500" b="0" i="0" dirty="0">
                <a:solidFill>
                  <a:srgbClr val="924C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Hamlin, J. K., Wynn, K., &amp; Bloom, P. (2007). Social evaluation by preverbal infants. </a:t>
            </a:r>
            <a:r>
              <a:rPr lang="en-US" sz="2500" b="0" i="1" dirty="0">
                <a:solidFill>
                  <a:srgbClr val="924C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Nature</a:t>
            </a:r>
            <a:r>
              <a:rPr lang="en-US" sz="2500" b="0" i="0" dirty="0">
                <a:solidFill>
                  <a:srgbClr val="924C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lang="en-US" sz="2500" b="0" i="1" dirty="0">
                <a:solidFill>
                  <a:srgbClr val="924C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450</a:t>
            </a:r>
            <a:r>
              <a:rPr lang="en-US" sz="2500" b="0" i="0" dirty="0">
                <a:solidFill>
                  <a:srgbClr val="924C4E"/>
                </a:solidFill>
                <a:effectLst/>
                <a:latin typeface="Arial" panose="020B0604020202020204" pitchFamily="34" charset="0"/>
                <a:hlinkClick r:id="rId3">
                  <a:extLst>
                    <a:ext uri="{A12FA001-AC4F-418D-AE19-62706E023703}">
                      <ahyp:hlinkClr xmlns:ahyp="http://schemas.microsoft.com/office/drawing/2018/hyperlinkcolor" val="tx"/>
                    </a:ext>
                  </a:extLst>
                </a:hlinkClick>
              </a:rPr>
              <a:t>(7169), 557-559.</a:t>
            </a:r>
            <a:endParaRPr lang="en-US" sz="2500" b="0" i="0" dirty="0">
              <a:solidFill>
                <a:srgbClr val="924C4E"/>
              </a:solidFill>
              <a:effectLst/>
              <a:latin typeface="Arial" panose="020B0604020202020204" pitchFamily="34" charset="0"/>
            </a:endParaRPr>
          </a:p>
          <a:p>
            <a:endParaRPr lang="en-US" sz="2500" dirty="0">
              <a:solidFill>
                <a:srgbClr val="924C4E"/>
              </a:solidFill>
              <a:latin typeface="Arial" panose="020B0604020202020204" pitchFamily="34" charset="0"/>
            </a:endParaRPr>
          </a:p>
          <a:p>
            <a:r>
              <a:rPr lang="en-US" sz="2200" dirty="0">
                <a:solidFill>
                  <a:srgbClr val="924C4E"/>
                </a:solidFill>
                <a:latin typeface="Arial" panose="020B0604020202020204" pitchFamily="34" charset="0"/>
              </a:rPr>
              <a:t>as seen in Chance, B. L., &amp; Rossman, A. J. (2006). Investigating statistical concepts, applications and methods </a:t>
            </a:r>
            <a:endParaRPr lang="en-US" sz="2200" dirty="0">
              <a:solidFill>
                <a:srgbClr val="924C4E"/>
              </a:solidFill>
            </a:endParaRPr>
          </a:p>
        </p:txBody>
      </p:sp>
      <p:sp>
        <p:nvSpPr>
          <p:cNvPr id="2" name="Slide Number Placeholder 1">
            <a:extLst>
              <a:ext uri="{FF2B5EF4-FFF2-40B4-BE49-F238E27FC236}">
                <a16:creationId xmlns:a16="http://schemas.microsoft.com/office/drawing/2014/main" id="{19388069-8B6D-52DA-7F20-5FFF6D063492}"/>
              </a:ext>
            </a:extLst>
          </p:cNvPr>
          <p:cNvSpPr>
            <a:spLocks noGrp="1"/>
          </p:cNvSpPr>
          <p:nvPr>
            <p:ph type="sldNum" sz="quarter" idx="12"/>
          </p:nvPr>
        </p:nvSpPr>
        <p:spPr/>
        <p:txBody>
          <a:bodyPr/>
          <a:lstStyle/>
          <a:p>
            <a:fld id="{BE15108C-154A-4A5A-9C05-91A49A422BA7}" type="slidenum">
              <a:rPr lang="en-US" smtClean="0"/>
              <a:t>2</a:t>
            </a:fld>
            <a:endParaRPr lang="en-US"/>
          </a:p>
        </p:txBody>
      </p:sp>
    </p:spTree>
    <p:extLst>
      <p:ext uri="{BB962C8B-B14F-4D97-AF65-F5344CB8AC3E}">
        <p14:creationId xmlns:p14="http://schemas.microsoft.com/office/powerpoint/2010/main" val="233436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descr="Help Triangle">
            <a:hlinkClick r:id="" action="ppaction://media"/>
            <a:extLst>
              <a:ext uri="{FF2B5EF4-FFF2-40B4-BE49-F238E27FC236}">
                <a16:creationId xmlns:a16="http://schemas.microsoft.com/office/drawing/2014/main" id="{1BBDB532-E76C-4E54-42FC-89BC8A4B03C2}"/>
              </a:ext>
            </a:extLst>
          </p:cNvPr>
          <p:cNvPicPr>
            <a:picLocks noGrp="1" noRot="1" noChangeAspect="1"/>
          </p:cNvPicPr>
          <p:nvPr>
            <p:ph idx="1"/>
            <a:videoFile r:link="rId1"/>
          </p:nvPr>
        </p:nvPicPr>
        <p:blipFill>
          <a:blip r:embed="rId3"/>
          <a:stretch>
            <a:fillRect/>
          </a:stretch>
        </p:blipFill>
        <p:spPr>
          <a:xfrm>
            <a:off x="3498464" y="168560"/>
            <a:ext cx="8693536" cy="6520880"/>
          </a:xfrm>
          <a:prstGeom prst="rect">
            <a:avLst/>
          </a:prstGeom>
        </p:spPr>
      </p:pic>
      <p:sp>
        <p:nvSpPr>
          <p:cNvPr id="9" name="TextBox 8">
            <a:extLst>
              <a:ext uri="{FF2B5EF4-FFF2-40B4-BE49-F238E27FC236}">
                <a16:creationId xmlns:a16="http://schemas.microsoft.com/office/drawing/2014/main" id="{895F255A-2F84-8215-5A3B-F86AC02C3389}"/>
              </a:ext>
            </a:extLst>
          </p:cNvPr>
          <p:cNvSpPr txBox="1"/>
          <p:nvPr/>
        </p:nvSpPr>
        <p:spPr>
          <a:xfrm>
            <a:off x="0" y="1738903"/>
            <a:ext cx="3930417" cy="2479772"/>
          </a:xfrm>
          <a:prstGeom prst="rect">
            <a:avLst/>
          </a:prstGeom>
        </p:spPr>
        <p:txBody>
          <a:bodyPr vert="horz" lIns="91440" tIns="45720" rIns="91440" bIns="45720" rtlCol="0" anchor="b">
            <a:normAutofit/>
          </a:bodyPr>
          <a:lstStyle/>
          <a:p>
            <a:pPr>
              <a:spcBef>
                <a:spcPct val="0"/>
              </a:spcBef>
              <a:spcAft>
                <a:spcPts val="600"/>
              </a:spcAft>
            </a:pPr>
            <a:r>
              <a:rPr lang="en-US" sz="5400" dirty="0">
                <a:solidFill>
                  <a:srgbClr val="D87273"/>
                </a:solidFill>
                <a:latin typeface="+mj-lt"/>
                <a:ea typeface="+mj-ea"/>
                <a:cs typeface="+mj-cs"/>
                <a:hlinkClick r:id="rId4">
                  <a:extLst>
                    <a:ext uri="{A12FA001-AC4F-418D-AE19-62706E023703}">
                      <ahyp:hlinkClr xmlns:ahyp="http://schemas.microsoft.com/office/drawing/2018/hyperlinkcolor" val="tx"/>
                    </a:ext>
                  </a:extLst>
                </a:hlinkClick>
              </a:rPr>
              <a:t>Helper shape</a:t>
            </a:r>
            <a:endParaRPr lang="en-US" sz="5400" dirty="0">
              <a:solidFill>
                <a:srgbClr val="D87273"/>
              </a:solidFill>
              <a:latin typeface="+mj-lt"/>
              <a:ea typeface="+mj-ea"/>
              <a:cs typeface="+mj-cs"/>
            </a:endParaRPr>
          </a:p>
        </p:txBody>
      </p:sp>
      <p:sp>
        <p:nvSpPr>
          <p:cNvPr id="2" name="Slide Number Placeholder 1">
            <a:extLst>
              <a:ext uri="{FF2B5EF4-FFF2-40B4-BE49-F238E27FC236}">
                <a16:creationId xmlns:a16="http://schemas.microsoft.com/office/drawing/2014/main" id="{78717FE3-06D2-B0B4-2A90-FC4ABABEB932}"/>
              </a:ext>
            </a:extLst>
          </p:cNvPr>
          <p:cNvSpPr>
            <a:spLocks noGrp="1"/>
          </p:cNvSpPr>
          <p:nvPr>
            <p:ph type="sldNum" sz="quarter" idx="12"/>
          </p:nvPr>
        </p:nvSpPr>
        <p:spPr/>
        <p:txBody>
          <a:bodyPr/>
          <a:lstStyle/>
          <a:p>
            <a:fld id="{BE15108C-154A-4A5A-9C05-91A49A422BA7}" type="slidenum">
              <a:rPr lang="en-US" smtClean="0"/>
              <a:t>3</a:t>
            </a:fld>
            <a:endParaRPr lang="en-US"/>
          </a:p>
        </p:txBody>
      </p:sp>
    </p:spTree>
    <p:extLst>
      <p:ext uri="{BB962C8B-B14F-4D97-AF65-F5344CB8AC3E}">
        <p14:creationId xmlns:p14="http://schemas.microsoft.com/office/powerpoint/2010/main" val="395511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17BF0-B518-A698-FA76-C779A4C1B639}"/>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Rectangle 46">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9" name="Group 48">
            <a:extLst>
              <a:ext uri="{FF2B5EF4-FFF2-40B4-BE49-F238E27FC236}">
                <a16:creationId xmlns:a16="http://schemas.microsoft.com/office/drawing/2014/main" id="{A0297160-077C-4B0C-9F1E-6519CEDB84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31F77CDE-CC8E-40E6-8745-8D7CB6208F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3FCA172-142C-4352-A938-33B43EC3BE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3BB53B-6660-4F6B-8C3C-4EAA148CFF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21D1E67-3038-4399-8F14-244731FAE3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A17FB9-5481-4E6D-A157-C4A1D8F29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5B4D4B-6074-48B5-B7D7-5B22BDC2AD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FE68CF5-4975-4F0E-98F8-E40F12E8FE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63AD0D6-BFAB-41EE-A0DD-BFEB6844D1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7EA9615-8E94-4E0C-BAF0-C52132326C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6A76D71-0BE7-402F-BF24-CB0154E2A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B18C09B-8FB5-4D88-B4FF-2090E7818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06FA18-2473-40B2-8AE0-DEDDC5E9A3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187746C-FE57-4160-B924-6B283B332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337AAE-EB93-4FBD-9904-036641260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6FA7169-C5DB-4F02-935F-AA39EDA4B7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195B93-DBB3-4197-8D91-A786D4753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2FF9EB-46CC-4A22-AF8A-9D11BC966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631DADE-538C-4EA4-9D90-3AED82E01B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35A7E2F-77A0-48A1-A881-1A12940D8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AC39BAD-DB08-4260-BCE5-4E1FB09A44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68F31ED-A97B-4A9A-9F56-221FFB7A3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362574E-3A61-4C31-915F-F541B7BE08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32BD431-3E1E-4528-AC59-5A23CE4CB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DE7131F-209C-4427-96DA-26E0E973EE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283DFDB-6A1C-41B8-B590-9660646991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DA3D6B3-30E3-4C45-A709-4F775DB84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F481924-9C4A-4A91-8AB4-D796F33D73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787DCF-DA69-4379-94AB-C361DF3260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3DC9D9-196D-4C02-982F-935945BD57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2AF9976-A85B-4FAC-ACA0-7B4F06D18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FD38ACD-F4A1-4970-BE99-87B0A04829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Right Triangle 81">
            <a:extLst>
              <a:ext uri="{FF2B5EF4-FFF2-40B4-BE49-F238E27FC236}">
                <a16:creationId xmlns:a16="http://schemas.microsoft.com/office/drawing/2014/main" id="{429C64BC-8915-422E-9361-EE04C48F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61028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C1F440E5-1427-98F2-BF55-8BA708F28C3D}"/>
              </a:ext>
            </a:extLst>
          </p:cNvPr>
          <p:cNvSpPr txBox="1"/>
          <p:nvPr/>
        </p:nvSpPr>
        <p:spPr>
          <a:xfrm>
            <a:off x="3160" y="2578616"/>
            <a:ext cx="3930417" cy="2479772"/>
          </a:xfrm>
          <a:prstGeom prst="rect">
            <a:avLst/>
          </a:prstGeom>
        </p:spPr>
        <p:txBody>
          <a:bodyPr vert="horz" lIns="91440" tIns="45720" rIns="91440" bIns="45720" rtlCol="0" anchor="b">
            <a:normAutofit/>
          </a:bodyPr>
          <a:lstStyle/>
          <a:p>
            <a:pPr>
              <a:spcBef>
                <a:spcPct val="0"/>
              </a:spcBef>
              <a:spcAft>
                <a:spcPts val="600"/>
              </a:spcAft>
            </a:pPr>
            <a:r>
              <a:rPr lang="en-US" sz="5400" dirty="0">
                <a:solidFill>
                  <a:schemeClr val="tx2"/>
                </a:solidFill>
                <a:latin typeface="+mj-lt"/>
                <a:ea typeface="+mj-ea"/>
                <a:cs typeface="+mj-cs"/>
              </a:rPr>
              <a:t>Hinderer shape</a:t>
            </a:r>
          </a:p>
        </p:txBody>
      </p:sp>
      <p:pic>
        <p:nvPicPr>
          <p:cNvPr id="6" name="Online Media 5" descr="Hinder Square">
            <a:hlinkClick r:id="" action="ppaction://media"/>
            <a:extLst>
              <a:ext uri="{FF2B5EF4-FFF2-40B4-BE49-F238E27FC236}">
                <a16:creationId xmlns:a16="http://schemas.microsoft.com/office/drawing/2014/main" id="{D651257A-1AC8-7BE1-3662-BCCBE2472341}"/>
              </a:ext>
            </a:extLst>
          </p:cNvPr>
          <p:cNvPicPr>
            <a:picLocks noRot="1" noChangeAspect="1"/>
          </p:cNvPicPr>
          <p:nvPr>
            <a:videoFile r:link="rId1"/>
          </p:nvPr>
        </p:nvPicPr>
        <p:blipFill>
          <a:blip r:embed="rId3"/>
          <a:stretch>
            <a:fillRect/>
          </a:stretch>
        </p:blipFill>
        <p:spPr>
          <a:xfrm>
            <a:off x="3731088" y="229824"/>
            <a:ext cx="8494137" cy="6370602"/>
          </a:xfrm>
          <a:prstGeom prst="rect">
            <a:avLst/>
          </a:prstGeom>
        </p:spPr>
      </p:pic>
      <p:sp>
        <p:nvSpPr>
          <p:cNvPr id="2" name="Slide Number Placeholder 1">
            <a:extLst>
              <a:ext uri="{FF2B5EF4-FFF2-40B4-BE49-F238E27FC236}">
                <a16:creationId xmlns:a16="http://schemas.microsoft.com/office/drawing/2014/main" id="{5C52C06A-EBC2-787C-768C-65A520A25C82}"/>
              </a:ext>
            </a:extLst>
          </p:cNvPr>
          <p:cNvSpPr>
            <a:spLocks noGrp="1"/>
          </p:cNvSpPr>
          <p:nvPr>
            <p:ph type="sldNum" sz="quarter" idx="12"/>
          </p:nvPr>
        </p:nvSpPr>
        <p:spPr/>
        <p:txBody>
          <a:bodyPr/>
          <a:lstStyle/>
          <a:p>
            <a:fld id="{BE15108C-154A-4A5A-9C05-91A49A422BA7}" type="slidenum">
              <a:rPr lang="en-US" smtClean="0"/>
              <a:t>4</a:t>
            </a:fld>
            <a:endParaRPr lang="en-US"/>
          </a:p>
        </p:txBody>
      </p:sp>
    </p:spTree>
    <p:extLst>
      <p:ext uri="{BB962C8B-B14F-4D97-AF65-F5344CB8AC3E}">
        <p14:creationId xmlns:p14="http://schemas.microsoft.com/office/powerpoint/2010/main" val="182021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DF8740-48B0-D610-D9F8-3163CB15E666}"/>
              </a:ext>
            </a:extLst>
          </p:cNvPr>
          <p:cNvSpPr txBox="1"/>
          <p:nvPr/>
        </p:nvSpPr>
        <p:spPr>
          <a:xfrm>
            <a:off x="0" y="1361531"/>
            <a:ext cx="3930417" cy="2479772"/>
          </a:xfrm>
          <a:prstGeom prst="rect">
            <a:avLst/>
          </a:prstGeom>
        </p:spPr>
        <p:txBody>
          <a:bodyPr vert="horz" lIns="91440" tIns="45720" rIns="91440" bIns="45720" rtlCol="0" anchor="b">
            <a:normAutofit/>
          </a:bodyPr>
          <a:lstStyle/>
          <a:p>
            <a:pPr>
              <a:spcBef>
                <a:spcPct val="0"/>
              </a:spcBef>
              <a:spcAft>
                <a:spcPts val="600"/>
              </a:spcAft>
            </a:pPr>
            <a:r>
              <a:rPr lang="en-US" sz="5400" dirty="0">
                <a:solidFill>
                  <a:schemeClr val="tx2"/>
                </a:solidFill>
                <a:latin typeface="+mj-lt"/>
                <a:ea typeface="+mj-ea"/>
                <a:cs typeface="+mj-cs"/>
              </a:rPr>
              <a:t>Data Collection</a:t>
            </a:r>
          </a:p>
        </p:txBody>
      </p:sp>
      <p:sp>
        <p:nvSpPr>
          <p:cNvPr id="2" name="Slide Number Placeholder 1">
            <a:extLst>
              <a:ext uri="{FF2B5EF4-FFF2-40B4-BE49-F238E27FC236}">
                <a16:creationId xmlns:a16="http://schemas.microsoft.com/office/drawing/2014/main" id="{5F676A07-603A-53BC-56CB-E82FB13A1154}"/>
              </a:ext>
            </a:extLst>
          </p:cNvPr>
          <p:cNvSpPr>
            <a:spLocks noGrp="1"/>
          </p:cNvSpPr>
          <p:nvPr>
            <p:ph type="sldNum" sz="quarter" idx="12"/>
          </p:nvPr>
        </p:nvSpPr>
        <p:spPr/>
        <p:txBody>
          <a:bodyPr/>
          <a:lstStyle/>
          <a:p>
            <a:fld id="{BE15108C-154A-4A5A-9C05-91A49A422BA7}" type="slidenum">
              <a:rPr lang="en-US" smtClean="0"/>
              <a:t>5</a:t>
            </a:fld>
            <a:endParaRPr lang="en-US"/>
          </a:p>
        </p:txBody>
      </p:sp>
      <p:pic>
        <p:nvPicPr>
          <p:cNvPr id="3" name="Online Media 2" descr="10 Month Old Choice">
            <a:hlinkClick r:id="" action="ppaction://media"/>
            <a:extLst>
              <a:ext uri="{FF2B5EF4-FFF2-40B4-BE49-F238E27FC236}">
                <a16:creationId xmlns:a16="http://schemas.microsoft.com/office/drawing/2014/main" id="{4BE5D810-6C7B-ED41-0551-692CB04961F9}"/>
              </a:ext>
            </a:extLst>
          </p:cNvPr>
          <p:cNvPicPr>
            <a:picLocks noRot="1" noChangeAspect="1"/>
          </p:cNvPicPr>
          <p:nvPr>
            <a:videoFile r:link="rId1"/>
          </p:nvPr>
        </p:nvPicPr>
        <p:blipFill>
          <a:blip r:embed="rId3"/>
          <a:stretch>
            <a:fillRect/>
          </a:stretch>
        </p:blipFill>
        <p:spPr>
          <a:xfrm>
            <a:off x="3428189" y="934135"/>
            <a:ext cx="8763811" cy="4951554"/>
          </a:xfrm>
          <a:prstGeom prst="rect">
            <a:avLst/>
          </a:prstGeom>
        </p:spPr>
      </p:pic>
    </p:spTree>
    <p:extLst>
      <p:ext uri="{BB962C8B-B14F-4D97-AF65-F5344CB8AC3E}">
        <p14:creationId xmlns:p14="http://schemas.microsoft.com/office/powerpoint/2010/main" val="13461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4C777-83A0-9B39-ECC9-C4FEB4365E99}"/>
              </a:ext>
            </a:extLst>
          </p:cNvPr>
          <p:cNvSpPr>
            <a:spLocks noGrp="1"/>
          </p:cNvSpPr>
          <p:nvPr>
            <p:ph idx="1"/>
          </p:nvPr>
        </p:nvSpPr>
        <p:spPr>
          <a:xfrm>
            <a:off x="691079" y="1171575"/>
            <a:ext cx="10325000" cy="4732992"/>
          </a:xfrm>
        </p:spPr>
        <p:txBody>
          <a:bodyPr>
            <a:normAutofit/>
          </a:bodyPr>
          <a:lstStyle/>
          <a:p>
            <a:pPr marL="0" indent="0" algn="ctr">
              <a:buNone/>
            </a:pPr>
            <a:r>
              <a:rPr lang="en-US" sz="3000" dirty="0"/>
              <a:t>14 out of 16 infants (10-months old) have chosen the helper shape.</a:t>
            </a:r>
          </a:p>
          <a:p>
            <a:pPr marL="0" indent="0" algn="ctr">
              <a:buNone/>
            </a:pPr>
            <a:r>
              <a:rPr lang="en-US" sz="3000" dirty="0"/>
              <a:t>What are some possible explanations of this? </a:t>
            </a:r>
            <a:br>
              <a:rPr lang="en-US" sz="3000" dirty="0"/>
            </a:br>
            <a:endParaRPr lang="en-US" sz="3000" dirty="0"/>
          </a:p>
        </p:txBody>
      </p:sp>
      <p:sp>
        <p:nvSpPr>
          <p:cNvPr id="2" name="Slide Number Placeholder 1">
            <a:extLst>
              <a:ext uri="{FF2B5EF4-FFF2-40B4-BE49-F238E27FC236}">
                <a16:creationId xmlns:a16="http://schemas.microsoft.com/office/drawing/2014/main" id="{893E8C5A-9C19-AB2E-1A7B-FC85D3B5FD20}"/>
              </a:ext>
            </a:extLst>
          </p:cNvPr>
          <p:cNvSpPr>
            <a:spLocks noGrp="1"/>
          </p:cNvSpPr>
          <p:nvPr>
            <p:ph type="sldNum" sz="quarter" idx="12"/>
          </p:nvPr>
        </p:nvSpPr>
        <p:spPr/>
        <p:txBody>
          <a:bodyPr/>
          <a:lstStyle/>
          <a:p>
            <a:fld id="{BE15108C-154A-4A5A-9C05-91A49A422BA7}" type="slidenum">
              <a:rPr lang="en-US" smtClean="0"/>
              <a:t>6</a:t>
            </a:fld>
            <a:endParaRPr lang="en-US"/>
          </a:p>
        </p:txBody>
      </p:sp>
    </p:spTree>
    <p:extLst>
      <p:ext uri="{BB962C8B-B14F-4D97-AF65-F5344CB8AC3E}">
        <p14:creationId xmlns:p14="http://schemas.microsoft.com/office/powerpoint/2010/main" val="3847688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A8339-6BE9-4B0F-8D8C-ADFE786B7CBF}"/>
              </a:ext>
            </a:extLst>
          </p:cNvPr>
          <p:cNvSpPr>
            <a:spLocks noGrp="1"/>
          </p:cNvSpPr>
          <p:nvPr>
            <p:ph type="title"/>
          </p:nvPr>
        </p:nvSpPr>
        <p:spPr>
          <a:xfrm>
            <a:off x="691079" y="725951"/>
            <a:ext cx="3210361" cy="1442463"/>
          </a:xfrm>
        </p:spPr>
        <p:txBody>
          <a:bodyPr/>
          <a:lstStyle/>
          <a:p>
            <a:r>
              <a:rPr lang="en-US" dirty="0"/>
              <a:t>Study Design</a:t>
            </a:r>
          </a:p>
        </p:txBody>
      </p:sp>
      <p:sp>
        <p:nvSpPr>
          <p:cNvPr id="3" name="Content Placeholder 2">
            <a:extLst>
              <a:ext uri="{FF2B5EF4-FFF2-40B4-BE49-F238E27FC236}">
                <a16:creationId xmlns:a16="http://schemas.microsoft.com/office/drawing/2014/main" id="{6E02237B-FAC5-A63A-35ED-94B557A8C148}"/>
              </a:ext>
            </a:extLst>
          </p:cNvPr>
          <p:cNvSpPr>
            <a:spLocks noGrp="1"/>
          </p:cNvSpPr>
          <p:nvPr>
            <p:ph idx="1"/>
          </p:nvPr>
        </p:nvSpPr>
        <p:spPr>
          <a:xfrm>
            <a:off x="691079" y="2462051"/>
            <a:ext cx="3210361" cy="3564436"/>
          </a:xfrm>
        </p:spPr>
        <p:txBody>
          <a:bodyPr>
            <a:normAutofit/>
          </a:bodyPr>
          <a:lstStyle/>
          <a:p>
            <a:r>
              <a:rPr lang="en-US" sz="2500" dirty="0"/>
              <a:t>Color of the toy</a:t>
            </a:r>
          </a:p>
          <a:p>
            <a:r>
              <a:rPr lang="en-US" sz="2500" dirty="0"/>
              <a:t>Right vs. left</a:t>
            </a:r>
          </a:p>
          <a:p>
            <a:r>
              <a:rPr lang="en-US" sz="2500" dirty="0"/>
              <a:t>Shape of the toy</a:t>
            </a:r>
          </a:p>
          <a:p>
            <a:r>
              <a:rPr lang="en-US" sz="2500" dirty="0"/>
              <a:t>….</a:t>
            </a:r>
          </a:p>
        </p:txBody>
      </p:sp>
      <p:sp>
        <p:nvSpPr>
          <p:cNvPr id="6" name="Content Placeholder 2">
            <a:extLst>
              <a:ext uri="{FF2B5EF4-FFF2-40B4-BE49-F238E27FC236}">
                <a16:creationId xmlns:a16="http://schemas.microsoft.com/office/drawing/2014/main" id="{F7F1CE42-EE35-2C40-9713-8541595AC039}"/>
              </a:ext>
            </a:extLst>
          </p:cNvPr>
          <p:cNvSpPr txBox="1">
            <a:spLocks/>
          </p:cNvSpPr>
          <p:nvPr/>
        </p:nvSpPr>
        <p:spPr>
          <a:xfrm>
            <a:off x="5080201" y="2462051"/>
            <a:ext cx="3210361" cy="35644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10 months old babies are socially developed</a:t>
            </a:r>
          </a:p>
        </p:txBody>
      </p:sp>
      <p:sp>
        <p:nvSpPr>
          <p:cNvPr id="7" name="Content Placeholder 2">
            <a:extLst>
              <a:ext uri="{FF2B5EF4-FFF2-40B4-BE49-F238E27FC236}">
                <a16:creationId xmlns:a16="http://schemas.microsoft.com/office/drawing/2014/main" id="{B3AD1975-4954-43D0-6772-F7CAC5047C86}"/>
              </a:ext>
            </a:extLst>
          </p:cNvPr>
          <p:cNvSpPr txBox="1">
            <a:spLocks/>
          </p:cNvSpPr>
          <p:nvPr/>
        </p:nvSpPr>
        <p:spPr>
          <a:xfrm>
            <a:off x="8749524" y="2462051"/>
            <a:ext cx="3210361" cy="35644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10 months old babies are making a random choice</a:t>
            </a:r>
          </a:p>
        </p:txBody>
      </p:sp>
      <p:sp>
        <p:nvSpPr>
          <p:cNvPr id="8" name="Title 1">
            <a:extLst>
              <a:ext uri="{FF2B5EF4-FFF2-40B4-BE49-F238E27FC236}">
                <a16:creationId xmlns:a16="http://schemas.microsoft.com/office/drawing/2014/main" id="{3F3E9E6C-5BE8-EC57-3079-ECE6E72D0155}"/>
              </a:ext>
            </a:extLst>
          </p:cNvPr>
          <p:cNvSpPr txBox="1">
            <a:spLocks/>
          </p:cNvSpPr>
          <p:nvPr/>
        </p:nvSpPr>
        <p:spPr>
          <a:xfrm>
            <a:off x="6259541" y="730933"/>
            <a:ext cx="6436551" cy="14424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en-US" dirty="0"/>
              <a:t>Hypotheses</a:t>
            </a:r>
          </a:p>
        </p:txBody>
      </p:sp>
      <p:sp>
        <p:nvSpPr>
          <p:cNvPr id="9" name="Slide Number Placeholder 8">
            <a:extLst>
              <a:ext uri="{FF2B5EF4-FFF2-40B4-BE49-F238E27FC236}">
                <a16:creationId xmlns:a16="http://schemas.microsoft.com/office/drawing/2014/main" id="{7DBA8FBB-DF52-5CED-FA4B-6801F8C77CD9}"/>
              </a:ext>
            </a:extLst>
          </p:cNvPr>
          <p:cNvSpPr>
            <a:spLocks noGrp="1"/>
          </p:cNvSpPr>
          <p:nvPr>
            <p:ph type="sldNum" sz="quarter" idx="12"/>
          </p:nvPr>
        </p:nvSpPr>
        <p:spPr/>
        <p:txBody>
          <a:bodyPr/>
          <a:lstStyle/>
          <a:p>
            <a:fld id="{BE15108C-154A-4A5A-9C05-91A49A422BA7}" type="slidenum">
              <a:rPr lang="en-US" smtClean="0"/>
              <a:t>7</a:t>
            </a:fld>
            <a:endParaRPr lang="en-US"/>
          </a:p>
        </p:txBody>
      </p:sp>
    </p:spTree>
    <p:extLst>
      <p:ext uri="{BB962C8B-B14F-4D97-AF65-F5344CB8AC3E}">
        <p14:creationId xmlns:p14="http://schemas.microsoft.com/office/powerpoint/2010/main" val="4821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P spid="7"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60AF-554B-B32E-53C6-67F636799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24BF2-DD9C-C3B0-22C0-433CEDF0A976}"/>
              </a:ext>
            </a:extLst>
          </p:cNvPr>
          <p:cNvSpPr>
            <a:spLocks noGrp="1"/>
          </p:cNvSpPr>
          <p:nvPr>
            <p:ph type="title"/>
          </p:nvPr>
        </p:nvSpPr>
        <p:spPr>
          <a:xfrm>
            <a:off x="691079" y="725951"/>
            <a:ext cx="3210361" cy="1442463"/>
          </a:xfrm>
        </p:spPr>
        <p:txBody>
          <a:bodyPr/>
          <a:lstStyle/>
          <a:p>
            <a:r>
              <a:rPr lang="en-US" dirty="0">
                <a:solidFill>
                  <a:schemeClr val="bg1">
                    <a:lumMod val="85000"/>
                  </a:schemeClr>
                </a:solidFill>
              </a:rPr>
              <a:t>Study Design</a:t>
            </a:r>
          </a:p>
        </p:txBody>
      </p:sp>
      <p:sp>
        <p:nvSpPr>
          <p:cNvPr id="3" name="Content Placeholder 2">
            <a:extLst>
              <a:ext uri="{FF2B5EF4-FFF2-40B4-BE49-F238E27FC236}">
                <a16:creationId xmlns:a16="http://schemas.microsoft.com/office/drawing/2014/main" id="{D720092B-F087-5ED4-C138-B3FB1C6937AD}"/>
              </a:ext>
            </a:extLst>
          </p:cNvPr>
          <p:cNvSpPr>
            <a:spLocks noGrp="1"/>
          </p:cNvSpPr>
          <p:nvPr>
            <p:ph idx="1"/>
          </p:nvPr>
        </p:nvSpPr>
        <p:spPr>
          <a:xfrm>
            <a:off x="691079" y="2462051"/>
            <a:ext cx="3210361" cy="3564436"/>
          </a:xfrm>
        </p:spPr>
        <p:txBody>
          <a:bodyPr>
            <a:normAutofit/>
          </a:bodyPr>
          <a:lstStyle/>
          <a:p>
            <a:r>
              <a:rPr lang="en-US" sz="2500" dirty="0">
                <a:solidFill>
                  <a:schemeClr val="bg1">
                    <a:lumMod val="85000"/>
                  </a:schemeClr>
                </a:solidFill>
              </a:rPr>
              <a:t>Color of the toy</a:t>
            </a:r>
          </a:p>
          <a:p>
            <a:r>
              <a:rPr lang="en-US" sz="2500" dirty="0">
                <a:solidFill>
                  <a:schemeClr val="bg1">
                    <a:lumMod val="85000"/>
                  </a:schemeClr>
                </a:solidFill>
              </a:rPr>
              <a:t>Right vs. left</a:t>
            </a:r>
          </a:p>
          <a:p>
            <a:r>
              <a:rPr lang="en-US" sz="2500" dirty="0">
                <a:solidFill>
                  <a:schemeClr val="bg1">
                    <a:lumMod val="85000"/>
                  </a:schemeClr>
                </a:solidFill>
              </a:rPr>
              <a:t>Shape of the toy</a:t>
            </a:r>
          </a:p>
          <a:p>
            <a:r>
              <a:rPr lang="en-US" sz="2500" dirty="0">
                <a:solidFill>
                  <a:schemeClr val="bg1">
                    <a:lumMod val="85000"/>
                  </a:schemeClr>
                </a:solidFill>
              </a:rPr>
              <a:t>….</a:t>
            </a:r>
          </a:p>
        </p:txBody>
      </p:sp>
      <p:sp>
        <p:nvSpPr>
          <p:cNvPr id="6" name="Content Placeholder 2">
            <a:extLst>
              <a:ext uri="{FF2B5EF4-FFF2-40B4-BE49-F238E27FC236}">
                <a16:creationId xmlns:a16="http://schemas.microsoft.com/office/drawing/2014/main" id="{D19AD2FC-ECAA-6C71-B072-C7B4BB26D115}"/>
              </a:ext>
            </a:extLst>
          </p:cNvPr>
          <p:cNvSpPr txBox="1">
            <a:spLocks/>
          </p:cNvSpPr>
          <p:nvPr/>
        </p:nvSpPr>
        <p:spPr>
          <a:xfrm>
            <a:off x="5080201" y="2462051"/>
            <a:ext cx="3210361" cy="35644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10 months old babies are socially developed</a:t>
            </a:r>
          </a:p>
        </p:txBody>
      </p:sp>
      <p:sp>
        <p:nvSpPr>
          <p:cNvPr id="7" name="Content Placeholder 2">
            <a:extLst>
              <a:ext uri="{FF2B5EF4-FFF2-40B4-BE49-F238E27FC236}">
                <a16:creationId xmlns:a16="http://schemas.microsoft.com/office/drawing/2014/main" id="{E4181493-8F04-2239-1FA9-FDF689C2F245}"/>
              </a:ext>
            </a:extLst>
          </p:cNvPr>
          <p:cNvSpPr txBox="1">
            <a:spLocks/>
          </p:cNvSpPr>
          <p:nvPr/>
        </p:nvSpPr>
        <p:spPr>
          <a:xfrm>
            <a:off x="8749524" y="2462051"/>
            <a:ext cx="3210361" cy="35644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500" dirty="0"/>
              <a:t>10 months old babies are making a random choice</a:t>
            </a:r>
          </a:p>
        </p:txBody>
      </p:sp>
      <p:sp>
        <p:nvSpPr>
          <p:cNvPr id="8" name="Title 1">
            <a:extLst>
              <a:ext uri="{FF2B5EF4-FFF2-40B4-BE49-F238E27FC236}">
                <a16:creationId xmlns:a16="http://schemas.microsoft.com/office/drawing/2014/main" id="{06632F0B-EE96-921F-3B29-14BA84D5DE40}"/>
              </a:ext>
            </a:extLst>
          </p:cNvPr>
          <p:cNvSpPr txBox="1">
            <a:spLocks/>
          </p:cNvSpPr>
          <p:nvPr/>
        </p:nvSpPr>
        <p:spPr>
          <a:xfrm>
            <a:off x="6259541" y="730933"/>
            <a:ext cx="6436551" cy="14424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a:lstStyle>
          <a:p>
            <a:r>
              <a:rPr lang="en-US" dirty="0"/>
              <a:t>Hypotheses</a:t>
            </a:r>
          </a:p>
        </p:txBody>
      </p:sp>
      <p:sp>
        <p:nvSpPr>
          <p:cNvPr id="9" name="Slide Number Placeholder 8">
            <a:extLst>
              <a:ext uri="{FF2B5EF4-FFF2-40B4-BE49-F238E27FC236}">
                <a16:creationId xmlns:a16="http://schemas.microsoft.com/office/drawing/2014/main" id="{95056462-2802-6AFE-52A0-FE79D2D0C619}"/>
              </a:ext>
            </a:extLst>
          </p:cNvPr>
          <p:cNvSpPr>
            <a:spLocks noGrp="1"/>
          </p:cNvSpPr>
          <p:nvPr>
            <p:ph type="sldNum" sz="quarter" idx="12"/>
          </p:nvPr>
        </p:nvSpPr>
        <p:spPr/>
        <p:txBody>
          <a:bodyPr/>
          <a:lstStyle/>
          <a:p>
            <a:fld id="{BE15108C-154A-4A5A-9C05-91A49A422BA7}" type="slidenum">
              <a:rPr lang="en-US" smtClean="0"/>
              <a:t>8</a:t>
            </a:fld>
            <a:endParaRPr lang="en-US"/>
          </a:p>
        </p:txBody>
      </p:sp>
      <p:sp>
        <p:nvSpPr>
          <p:cNvPr id="4" name="Content Placeholder 2">
            <a:extLst>
              <a:ext uri="{FF2B5EF4-FFF2-40B4-BE49-F238E27FC236}">
                <a16:creationId xmlns:a16="http://schemas.microsoft.com/office/drawing/2014/main" id="{777A0C66-B0D6-FC4A-FE1F-295EA61AE8DF}"/>
              </a:ext>
            </a:extLst>
          </p:cNvPr>
          <p:cNvSpPr txBox="1">
            <a:spLocks/>
          </p:cNvSpPr>
          <p:nvPr/>
        </p:nvSpPr>
        <p:spPr>
          <a:xfrm>
            <a:off x="4253948" y="4085443"/>
            <a:ext cx="8169965" cy="194104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3000" dirty="0"/>
            </a:br>
            <a:r>
              <a:rPr lang="en-US" sz="3000" dirty="0"/>
              <a:t>Which of these is easier to model right now?</a:t>
            </a:r>
            <a:br>
              <a:rPr lang="en-US" sz="3000" dirty="0"/>
            </a:br>
            <a:r>
              <a:rPr lang="en-US" sz="3000" dirty="0"/>
              <a:t> </a:t>
            </a:r>
          </a:p>
        </p:txBody>
      </p:sp>
    </p:spTree>
    <p:extLst>
      <p:ext uri="{BB962C8B-B14F-4D97-AF65-F5344CB8AC3E}">
        <p14:creationId xmlns:p14="http://schemas.microsoft.com/office/powerpoint/2010/main" val="25853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D0F7-75A6-6529-5C1F-113EF2A46D02}"/>
              </a:ext>
            </a:extLst>
          </p:cNvPr>
          <p:cNvSpPr>
            <a:spLocks noGrp="1"/>
          </p:cNvSpPr>
          <p:nvPr>
            <p:ph type="title"/>
          </p:nvPr>
        </p:nvSpPr>
        <p:spPr/>
        <p:txBody>
          <a:bodyPr/>
          <a:lstStyle/>
          <a:p>
            <a:r>
              <a:rPr lang="en-US" dirty="0"/>
              <a:t>Hypotheses to Test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F7C241-5823-7586-6A19-67C54843F29F}"/>
                  </a:ext>
                </a:extLst>
              </p:cNvPr>
              <p:cNvSpPr>
                <a:spLocks noGrp="1"/>
              </p:cNvSpPr>
              <p:nvPr>
                <p:ph idx="1"/>
              </p:nvPr>
            </p:nvSpPr>
            <p:spPr>
              <a:xfrm>
                <a:off x="691078" y="2340131"/>
                <a:ext cx="10578283" cy="3564436"/>
              </a:xfrm>
            </p:spPr>
            <p:txBody>
              <a:bodyPr>
                <a:normAutofit/>
              </a:bodyPr>
              <a:lstStyle/>
              <a:p>
                <a:r>
                  <a:rPr lang="en-US" sz="3500" dirty="0"/>
                  <a:t>Babies are making a random choice (</a:t>
                </a:r>
                <a14:m>
                  <m:oMath xmlns:m="http://schemas.openxmlformats.org/officeDocument/2006/math">
                    <m:r>
                      <a:rPr lang="en-US" sz="3500" i="1" smtClean="0">
                        <a:latin typeface="Cambria Math" panose="02040503050406030204" pitchFamily="18" charset="0"/>
                        <a:ea typeface="Cambria Math" panose="02040503050406030204" pitchFamily="18" charset="0"/>
                      </a:rPr>
                      <m:t>𝜋</m:t>
                    </m:r>
                    <m:r>
                      <a:rPr lang="en-US" sz="3500" b="0" i="1" smtClean="0">
                        <a:latin typeface="Cambria Math" panose="02040503050406030204" pitchFamily="18" charset="0"/>
                        <a:ea typeface="Cambria Math" panose="02040503050406030204" pitchFamily="18" charset="0"/>
                      </a:rPr>
                      <m:t> = 0</m:t>
                    </m:r>
                  </m:oMath>
                </a14:m>
                <a:r>
                  <a:rPr lang="en-US" sz="3500" dirty="0"/>
                  <a:t>.5)</a:t>
                </a:r>
              </a:p>
              <a:p>
                <a:r>
                  <a:rPr lang="en-US" sz="3500" dirty="0"/>
                  <a:t>Babies are not making a random choice (</a:t>
                </a:r>
                <a14:m>
                  <m:oMath xmlns:m="http://schemas.openxmlformats.org/officeDocument/2006/math">
                    <m:r>
                      <a:rPr lang="en-US" sz="3500" i="1">
                        <a:latin typeface="Cambria Math" panose="02040503050406030204" pitchFamily="18" charset="0"/>
                        <a:ea typeface="Cambria Math" panose="02040503050406030204" pitchFamily="18" charset="0"/>
                      </a:rPr>
                      <m:t>𝜋</m:t>
                    </m:r>
                    <m:r>
                      <a:rPr lang="en-US" sz="3500" i="1">
                        <a:latin typeface="Cambria Math" panose="02040503050406030204" pitchFamily="18" charset="0"/>
                        <a:ea typeface="Cambria Math" panose="02040503050406030204" pitchFamily="18" charset="0"/>
                      </a:rPr>
                      <m:t> ≠ 0.5</m:t>
                    </m:r>
                  </m:oMath>
                </a14:m>
                <a:r>
                  <a:rPr lang="en-US" sz="3500" dirty="0"/>
                  <a:t>)</a:t>
                </a:r>
                <a:br>
                  <a:rPr lang="en-US" sz="3500" dirty="0"/>
                </a:br>
                <a:br>
                  <a:rPr lang="en-US" sz="3500" dirty="0"/>
                </a:br>
                <a:br>
                  <a:rPr lang="en-US" sz="3500" dirty="0"/>
                </a:br>
                <a:endParaRPr lang="en-US" sz="3500" dirty="0"/>
              </a:p>
            </p:txBody>
          </p:sp>
        </mc:Choice>
        <mc:Fallback xmlns="">
          <p:sp>
            <p:nvSpPr>
              <p:cNvPr id="3" name="Content Placeholder 2">
                <a:extLst>
                  <a:ext uri="{FF2B5EF4-FFF2-40B4-BE49-F238E27FC236}">
                    <a16:creationId xmlns:a16="http://schemas.microsoft.com/office/drawing/2014/main" id="{1EF7C241-5823-7586-6A19-67C54843F29F}"/>
                  </a:ext>
                </a:extLst>
              </p:cNvPr>
              <p:cNvSpPr>
                <a:spLocks noGrp="1" noRot="1" noChangeAspect="1" noMove="1" noResize="1" noEditPoints="1" noAdjustHandles="1" noChangeArrowheads="1" noChangeShapeType="1" noTextEdit="1"/>
              </p:cNvSpPr>
              <p:nvPr>
                <p:ph idx="1"/>
              </p:nvPr>
            </p:nvSpPr>
            <p:spPr>
              <a:xfrm>
                <a:off x="691078" y="2340131"/>
                <a:ext cx="10578283" cy="3564436"/>
              </a:xfrm>
              <a:blipFill>
                <a:blip r:embed="rId2"/>
                <a:stretch>
                  <a:fillRect l="-839" t="-177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4165849-A160-1B0D-0D79-09EF78F336A5}"/>
              </a:ext>
            </a:extLst>
          </p:cNvPr>
          <p:cNvSpPr>
            <a:spLocks noGrp="1"/>
          </p:cNvSpPr>
          <p:nvPr>
            <p:ph type="sldNum" sz="quarter" idx="12"/>
          </p:nvPr>
        </p:nvSpPr>
        <p:spPr/>
        <p:txBody>
          <a:bodyPr/>
          <a:lstStyle/>
          <a:p>
            <a:fld id="{BE15108C-154A-4A5A-9C05-91A49A422BA7}" type="slidenum">
              <a:rPr lang="en-US" smtClean="0"/>
              <a:t>9</a:t>
            </a:fld>
            <a:endParaRPr lang="en-US"/>
          </a:p>
        </p:txBody>
      </p:sp>
    </p:spTree>
    <p:extLst>
      <p:ext uri="{BB962C8B-B14F-4D97-AF65-F5344CB8AC3E}">
        <p14:creationId xmlns:p14="http://schemas.microsoft.com/office/powerpoint/2010/main" val="3278583592"/>
      </p:ext>
    </p:extLst>
  </p:cSld>
  <p:clrMapOvr>
    <a:masterClrMapping/>
  </p:clrMapOvr>
</p:sld>
</file>

<file path=ppt/theme/theme1.xml><?xml version="1.0" encoding="utf-8"?>
<a:theme xmlns:a="http://schemas.openxmlformats.org/drawingml/2006/main" name="CosineVTI">
  <a:themeElements>
    <a:clrScheme name="Custom 133">
      <a:dk1>
        <a:sysClr val="windowText" lastClr="000000"/>
      </a:dk1>
      <a:lt1>
        <a:sysClr val="window" lastClr="FFFFFF"/>
      </a:lt1>
      <a:dk2>
        <a:srgbClr val="2A2735"/>
      </a:dk2>
      <a:lt2>
        <a:srgbClr val="EEEEEE"/>
      </a:lt2>
      <a:accent1>
        <a:srgbClr val="1EBE9B"/>
      </a:accent1>
      <a:accent2>
        <a:srgbClr val="8F99BB"/>
      </a:accent2>
      <a:accent3>
        <a:srgbClr val="FD8686"/>
      </a:accent3>
      <a:accent4>
        <a:srgbClr val="A3A3C1"/>
      </a:accent4>
      <a:accent5>
        <a:srgbClr val="7162FE"/>
      </a:accent5>
      <a:accent6>
        <a:srgbClr val="E76445"/>
      </a:accent6>
      <a:hlink>
        <a:srgbClr val="EF08F7"/>
      </a:hlink>
      <a:folHlink>
        <a:srgbClr val="8477FE"/>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4112</TotalTime>
  <Words>689</Words>
  <Application>Microsoft Macintosh PowerPoint</Application>
  <PresentationFormat>Widescreen</PresentationFormat>
  <Paragraphs>98</Paragraphs>
  <Slides>16</Slides>
  <Notes>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Cambria Math</vt:lpstr>
      <vt:lpstr>Grandview</vt:lpstr>
      <vt:lpstr>Wingdings</vt:lpstr>
      <vt:lpstr>CosineVTI</vt:lpstr>
      <vt:lpstr>Statistical Inference Activity</vt:lpstr>
      <vt:lpstr>PowerPoint Presentation</vt:lpstr>
      <vt:lpstr>PowerPoint Presentation</vt:lpstr>
      <vt:lpstr>PowerPoint Presentation</vt:lpstr>
      <vt:lpstr>PowerPoint Presentation</vt:lpstr>
      <vt:lpstr>PowerPoint Presentation</vt:lpstr>
      <vt:lpstr>Study Design</vt:lpstr>
      <vt:lpstr>Study Design</vt:lpstr>
      <vt:lpstr>Hypotheses to Test</vt:lpstr>
      <vt:lpstr>Let’s assume that babies are making a random choice</vt:lpstr>
      <vt:lpstr>Let’s assume that babies are making a random choice</vt:lpstr>
      <vt:lpstr>Let’s assume that babies are making a random choice</vt:lpstr>
      <vt:lpstr>PowerPoint Presentation</vt:lpstr>
      <vt:lpstr>Conclusions</vt:lpstr>
      <vt:lpstr>Surprise (extreme) threshold</vt:lpstr>
      <vt:lpstr>Error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Mine Dogucu</dc:creator>
  <cp:lastModifiedBy>Mine Dogucu</cp:lastModifiedBy>
  <cp:revision>23</cp:revision>
  <dcterms:created xsi:type="dcterms:W3CDTF">2025-11-22T16:07:54Z</dcterms:created>
  <dcterms:modified xsi:type="dcterms:W3CDTF">2026-02-25T03:52:50Z</dcterms:modified>
</cp:coreProperties>
</file>